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59" r:id="rId3"/>
    <p:sldId id="260" r:id="rId4"/>
    <p:sldId id="290" r:id="rId5"/>
    <p:sldId id="266" r:id="rId6"/>
    <p:sldId id="286" r:id="rId7"/>
    <p:sldId id="268" r:id="rId8"/>
    <p:sldId id="277" r:id="rId9"/>
    <p:sldId id="282" r:id="rId10"/>
    <p:sldId id="288" r:id="rId11"/>
    <p:sldId id="285" r:id="rId12"/>
    <p:sldId id="262" r:id="rId13"/>
    <p:sldId id="270" r:id="rId14"/>
    <p:sldId id="271" r:id="rId15"/>
    <p:sldId id="272" r:id="rId16"/>
    <p:sldId id="263" r:id="rId17"/>
    <p:sldId id="289" r:id="rId18"/>
    <p:sldId id="279" r:id="rId19"/>
    <p:sldId id="292" r:id="rId20"/>
    <p:sldId id="293" r:id="rId21"/>
    <p:sldId id="275" r:id="rId22"/>
  </p:sldIdLst>
  <p:sldSz cx="12192000" cy="6858000"/>
  <p:notesSz cx="6888163" cy="100187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EB"/>
    <a:srgbClr val="FFF2CC"/>
    <a:srgbClr val="C59EE2"/>
    <a:srgbClr val="FED4E9"/>
    <a:srgbClr val="E4D2F2"/>
    <a:srgbClr val="E7E7E9"/>
    <a:srgbClr val="F2C87A"/>
    <a:srgbClr val="E7E7FF"/>
    <a:srgbClr val="000080"/>
    <a:srgbClr val="4041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583" autoAdjust="0"/>
  </p:normalViewPr>
  <p:slideViewPr>
    <p:cSldViewPr snapToGrid="0">
      <p:cViewPr varScale="1">
        <p:scale>
          <a:sx n="73" d="100"/>
          <a:sy n="73" d="100"/>
        </p:scale>
        <p:origin x="4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a Pozza" userId="7af57cd2-cd5f-4e2d-a686-e73b74039404" providerId="ADAL" clId="{DB4CED43-B6C0-425C-A49C-3BFE201FB00C}"/>
    <pc:docChg chg="modSld">
      <pc:chgData name="Liana Pozza" userId="7af57cd2-cd5f-4e2d-a686-e73b74039404" providerId="ADAL" clId="{DB4CED43-B6C0-425C-A49C-3BFE201FB00C}" dt="2022-04-30T07:03:59.778" v="1" actId="1076"/>
      <pc:docMkLst>
        <pc:docMk/>
      </pc:docMkLst>
      <pc:sldChg chg="modSp mod">
        <pc:chgData name="Liana Pozza" userId="7af57cd2-cd5f-4e2d-a686-e73b74039404" providerId="ADAL" clId="{DB4CED43-B6C0-425C-A49C-3BFE201FB00C}" dt="2022-04-30T07:03:59.778" v="1" actId="1076"/>
        <pc:sldMkLst>
          <pc:docMk/>
          <pc:sldMk cId="3258303739" sldId="260"/>
        </pc:sldMkLst>
        <pc:picChg chg="mod">
          <ac:chgData name="Liana Pozza" userId="7af57cd2-cd5f-4e2d-a686-e73b74039404" providerId="ADAL" clId="{DB4CED43-B6C0-425C-A49C-3BFE201FB00C}" dt="2022-04-30T07:03:59.778" v="1" actId="1076"/>
          <ac:picMkLst>
            <pc:docMk/>
            <pc:sldMk cId="3258303739" sldId="260"/>
            <ac:picMk id="17" creationId="{EF0FCB26-2D5D-4A84-81EC-D1AE768E2C5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lang="en-AU"/>
          </a:p>
        </p:txBody>
      </p:sp>
      <p:sp>
        <p:nvSpPr>
          <p:cNvPr id="3" name="Date Placeholder 2"/>
          <p:cNvSpPr>
            <a:spLocks noGrp="1"/>
          </p:cNvSpPr>
          <p:nvPr>
            <p:ph type="dt" idx="1"/>
          </p:nvPr>
        </p:nvSpPr>
        <p:spPr>
          <a:xfrm>
            <a:off x="3901698" y="0"/>
            <a:ext cx="2984871" cy="502676"/>
          </a:xfrm>
          <a:prstGeom prst="rect">
            <a:avLst/>
          </a:prstGeom>
        </p:spPr>
        <p:txBody>
          <a:bodyPr vert="horz" lIns="96606" tIns="48303" rIns="96606" bIns="48303" rtlCol="0"/>
          <a:lstStyle>
            <a:lvl1pPr algn="r">
              <a:defRPr sz="1300"/>
            </a:lvl1pPr>
          </a:lstStyle>
          <a:p>
            <a:fld id="{9EF25FBA-EAEE-4D49-B431-2F8FCDBED3B5}" type="datetimeFigureOut">
              <a:rPr lang="en-AU" smtClean="0"/>
              <a:t>30/04/2022</a:t>
            </a:fld>
            <a:endParaRPr lang="en-AU"/>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06" tIns="48303" rIns="96606" bIns="48303" rtlCol="0" anchor="ctr"/>
          <a:lstStyle/>
          <a:p>
            <a:endParaRPr lang="en-AU"/>
          </a:p>
        </p:txBody>
      </p:sp>
      <p:sp>
        <p:nvSpPr>
          <p:cNvPr id="5" name="Notes Placeholder 4"/>
          <p:cNvSpPr>
            <a:spLocks noGrp="1"/>
          </p:cNvSpPr>
          <p:nvPr>
            <p:ph type="body" sz="quarter" idx="3"/>
          </p:nvPr>
        </p:nvSpPr>
        <p:spPr>
          <a:xfrm>
            <a:off x="688817" y="4821506"/>
            <a:ext cx="5510530" cy="3944868"/>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516039"/>
            <a:ext cx="2984871" cy="502674"/>
          </a:xfrm>
          <a:prstGeom prst="rect">
            <a:avLst/>
          </a:prstGeom>
        </p:spPr>
        <p:txBody>
          <a:bodyPr vert="horz" lIns="96606" tIns="48303" rIns="96606" bIns="48303" rtlCol="0" anchor="b"/>
          <a:lstStyle>
            <a:lvl1pPr algn="l">
              <a:defRPr sz="1300"/>
            </a:lvl1pPr>
          </a:lstStyle>
          <a:p>
            <a:endParaRPr lang="en-AU"/>
          </a:p>
        </p:txBody>
      </p:sp>
      <p:sp>
        <p:nvSpPr>
          <p:cNvPr id="7" name="Slide Number Placeholder 6"/>
          <p:cNvSpPr>
            <a:spLocks noGrp="1"/>
          </p:cNvSpPr>
          <p:nvPr>
            <p:ph type="sldNum" sz="quarter" idx="5"/>
          </p:nvPr>
        </p:nvSpPr>
        <p:spPr>
          <a:xfrm>
            <a:off x="3901698" y="9516039"/>
            <a:ext cx="2984871" cy="502674"/>
          </a:xfrm>
          <a:prstGeom prst="rect">
            <a:avLst/>
          </a:prstGeom>
        </p:spPr>
        <p:txBody>
          <a:bodyPr vert="horz" lIns="96606" tIns="48303" rIns="96606" bIns="48303" rtlCol="0" anchor="b"/>
          <a:lstStyle>
            <a:lvl1pPr algn="r">
              <a:defRPr sz="1300"/>
            </a:lvl1pPr>
          </a:lstStyle>
          <a:p>
            <a:fld id="{C9335FEB-63C2-4416-9EB8-5C4AF04CB401}" type="slidenum">
              <a:rPr lang="en-AU" smtClean="0"/>
              <a:t>‹#›</a:t>
            </a:fld>
            <a:endParaRPr lang="en-AU"/>
          </a:p>
        </p:txBody>
      </p:sp>
    </p:spTree>
    <p:extLst>
      <p:ext uri="{BB962C8B-B14F-4D97-AF65-F5344CB8AC3E}">
        <p14:creationId xmlns:p14="http://schemas.microsoft.com/office/powerpoint/2010/main" val="408330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abstract is accepted as an oral presentation you will have 15 minutes to present including question and answer time (</a:t>
            </a:r>
            <a:r>
              <a:rPr lang="en-US" b="1" dirty="0"/>
              <a:t>12+3minutes</a:t>
            </a:r>
            <a:r>
              <a:rPr lang="en-US" dirty="0"/>
              <a:t>).</a:t>
            </a:r>
          </a:p>
          <a:p>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1</a:t>
            </a:fld>
            <a:endParaRPr lang="en-AU"/>
          </a:p>
        </p:txBody>
      </p:sp>
    </p:spTree>
    <p:extLst>
      <p:ext uri="{BB962C8B-B14F-4D97-AF65-F5344CB8AC3E}">
        <p14:creationId xmlns:p14="http://schemas.microsoft.com/office/powerpoint/2010/main" val="2583258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these to process which fit into ESP </a:t>
            </a:r>
            <a:r>
              <a:rPr lang="en-US" dirty="0">
                <a:sym typeface="Wingdings" panose="05000000000000000000" pitchFamily="2" charset="2"/>
              </a:rPr>
              <a:t> provide reasoning as to why you have included within the model </a:t>
            </a:r>
          </a:p>
          <a:p>
            <a:r>
              <a:rPr lang="en-US" dirty="0">
                <a:sym typeface="Wingdings" panose="05000000000000000000" pitchFamily="2" charset="2"/>
              </a:rPr>
              <a:t>A lot of these are linked with soil formation, </a:t>
            </a:r>
          </a:p>
          <a:p>
            <a:r>
              <a:rPr lang="en-US" dirty="0">
                <a:sym typeface="Wingdings" panose="05000000000000000000" pitchFamily="2" charset="2"/>
              </a:rPr>
              <a:t>NDVI- vegetation – what is there, what is not, shows what grows well, what not and potentially the soil </a:t>
            </a:r>
            <a:r>
              <a:rPr lang="en-US" dirty="0" err="1">
                <a:sym typeface="Wingdings" panose="05000000000000000000" pitchFamily="2" charset="2"/>
              </a:rPr>
              <a:t>colour</a:t>
            </a:r>
            <a:r>
              <a:rPr lang="en-US" dirty="0">
                <a:sym typeface="Wingdings" panose="05000000000000000000" pitchFamily="2" charset="2"/>
              </a:rPr>
              <a:t> associated with bare soil imagery (Red band more)</a:t>
            </a:r>
          </a:p>
          <a:p>
            <a:r>
              <a:rPr lang="en-US" dirty="0">
                <a:sym typeface="Wingdings" panose="05000000000000000000" pitchFamily="2" charset="2"/>
              </a:rPr>
              <a:t>Terrain – linked to certain soil forming</a:t>
            </a:r>
          </a:p>
          <a:p>
            <a:r>
              <a:rPr lang="en-US" dirty="0">
                <a:sym typeface="Wingdings" panose="05000000000000000000" pitchFamily="2" charset="2"/>
              </a:rPr>
              <a:t>Soil types – different soils have different </a:t>
            </a:r>
            <a:r>
              <a:rPr lang="en-US" dirty="0" err="1">
                <a:sym typeface="Wingdings" panose="05000000000000000000" pitchFamily="2" charset="2"/>
              </a:rPr>
              <a:t>physicochem</a:t>
            </a:r>
            <a:r>
              <a:rPr lang="en-US" dirty="0">
                <a:sym typeface="Wingdings" panose="05000000000000000000" pitchFamily="2" charset="2"/>
              </a:rPr>
              <a:t> properties</a:t>
            </a:r>
          </a:p>
          <a:p>
            <a:r>
              <a:rPr lang="en-US" dirty="0">
                <a:sym typeface="Wingdings" panose="05000000000000000000" pitchFamily="2" charset="2"/>
              </a:rPr>
              <a:t>Geology ~ parent material forming these soils, releasing cations into the soil </a:t>
            </a:r>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11</a:t>
            </a:fld>
            <a:endParaRPr lang="en-AU"/>
          </a:p>
        </p:txBody>
      </p:sp>
    </p:spTree>
    <p:extLst>
      <p:ext uri="{BB962C8B-B14F-4D97-AF65-F5344CB8AC3E}">
        <p14:creationId xmlns:p14="http://schemas.microsoft.com/office/powerpoint/2010/main" val="1749238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example here – 0-10 cm spline, but then used the middle depth for this</a:t>
            </a:r>
          </a:p>
        </p:txBody>
      </p:sp>
      <p:sp>
        <p:nvSpPr>
          <p:cNvPr id="4" name="Slide Number Placeholder 3"/>
          <p:cNvSpPr>
            <a:spLocks noGrp="1"/>
          </p:cNvSpPr>
          <p:nvPr>
            <p:ph type="sldNum" sz="quarter" idx="5"/>
          </p:nvPr>
        </p:nvSpPr>
        <p:spPr/>
        <p:txBody>
          <a:bodyPr/>
          <a:lstStyle/>
          <a:p>
            <a:fld id="{C9335FEB-63C2-4416-9EB8-5C4AF04CB401}" type="slidenum">
              <a:rPr lang="en-AU" smtClean="0"/>
              <a:t>12</a:t>
            </a:fld>
            <a:endParaRPr lang="en-AU"/>
          </a:p>
        </p:txBody>
      </p:sp>
    </p:spTree>
    <p:extLst>
      <p:ext uri="{BB962C8B-B14F-4D97-AF65-F5344CB8AC3E}">
        <p14:creationId xmlns:p14="http://schemas.microsoft.com/office/powerpoint/2010/main" val="1393990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13</a:t>
            </a:fld>
            <a:endParaRPr lang="en-AU"/>
          </a:p>
        </p:txBody>
      </p:sp>
    </p:spTree>
    <p:extLst>
      <p:ext uri="{BB962C8B-B14F-4D97-AF65-F5344CB8AC3E}">
        <p14:creationId xmlns:p14="http://schemas.microsoft.com/office/powerpoint/2010/main" val="4092706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 low, yellow = high. Gets slightly lighter, with higher ESP up north &amp; in southwest. From these maps we can calculate the depth at which a chosen constraint is met</a:t>
            </a:r>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15</a:t>
            </a:fld>
            <a:endParaRPr lang="en-AU"/>
          </a:p>
        </p:txBody>
      </p:sp>
    </p:spTree>
    <p:extLst>
      <p:ext uri="{BB962C8B-B14F-4D97-AF65-F5344CB8AC3E}">
        <p14:creationId xmlns:p14="http://schemas.microsoft.com/office/powerpoint/2010/main" val="2796212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Good we have this, but also need an idea of how much we can trust the map. We have an idea of the accuracy, but this is a single value which represents our overall estimates</a:t>
            </a:r>
          </a:p>
          <a:p>
            <a:r>
              <a:rPr lang="en-US" sz="1300" dirty="0"/>
              <a:t>Also important to have an understanding of the uncertainty, and produce something which gives us more of an applied understanding of whether we can understand predictions in a certain area </a:t>
            </a:r>
            <a:r>
              <a:rPr lang="en-US" sz="1300" dirty="0">
                <a:sym typeface="Wingdings" panose="05000000000000000000" pitchFamily="2" charset="2"/>
              </a:rPr>
              <a:t> there is not consistently 5% error occurring across the entire area. Single value is good, but need something more</a:t>
            </a:r>
          </a:p>
          <a:p>
            <a:r>
              <a:rPr lang="en-US" sz="1300" dirty="0">
                <a:sym typeface="Wingdings" panose="05000000000000000000" pitchFamily="2" charset="2"/>
              </a:rPr>
              <a:t>Therefore by mapping a measure of the uncertainty in the form of how likely each pixel is to exceed the threshold, we are able to have more of an idea of whether the site is really exceeding the threshold or not…</a:t>
            </a:r>
          </a:p>
          <a:p>
            <a:r>
              <a:rPr lang="en-US" sz="1300" dirty="0">
                <a:sym typeface="Wingdings" panose="05000000000000000000" pitchFamily="2" charset="2"/>
              </a:rPr>
              <a:t>Need to put this into better words</a:t>
            </a:r>
          </a:p>
          <a:p>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16</a:t>
            </a:fld>
            <a:endParaRPr lang="en-AU"/>
          </a:p>
        </p:txBody>
      </p:sp>
    </p:spTree>
    <p:extLst>
      <p:ext uri="{BB962C8B-B14F-4D97-AF65-F5344CB8AC3E}">
        <p14:creationId xmlns:p14="http://schemas.microsoft.com/office/powerpoint/2010/main" val="3265200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a measure of accuracy, but also need a measure of precision (uncertainty)</a:t>
            </a:r>
          </a:p>
          <a:p>
            <a:endParaRPr lang="en-US" dirty="0"/>
          </a:p>
          <a:p>
            <a:r>
              <a:rPr lang="en-US" dirty="0"/>
              <a:t>Idea: finding out range of possible values predicted by the model</a:t>
            </a:r>
          </a:p>
          <a:p>
            <a:r>
              <a:rPr lang="en-US" dirty="0"/>
              <a:t>Although our Model accuracy is low, the RMSE (7%) is a single value which does not apply to every single pixel.  It is therefore also important to obtain an idea of model precision; can do this by using the raw tree predictions</a:t>
            </a:r>
          </a:p>
          <a:p>
            <a:r>
              <a:rPr lang="en-US" dirty="0"/>
              <a:t>Detail how this is done</a:t>
            </a:r>
          </a:p>
          <a:p>
            <a:endParaRPr lang="en-US" dirty="0"/>
          </a:p>
          <a:p>
            <a:pPr defTabSz="966064"/>
            <a:r>
              <a:rPr lang="en-US" sz="1300" dirty="0"/>
              <a:t>Prob of exceedance approximated </a:t>
            </a:r>
            <a:r>
              <a:rPr lang="en-US" sz="1300" dirty="0" err="1"/>
              <a:t>whats</a:t>
            </a:r>
            <a:r>
              <a:rPr lang="en-US" sz="1300" dirty="0"/>
              <a:t> </a:t>
            </a:r>
            <a:r>
              <a:rPr lang="en-US" sz="1300" dirty="0" err="1"/>
              <a:t>goin</a:t>
            </a:r>
            <a:r>
              <a:rPr lang="en-US" sz="1300" dirty="0"/>
              <a:t> on in </a:t>
            </a:r>
            <a:r>
              <a:rPr lang="en-US" sz="1300" dirty="0" err="1"/>
              <a:t>ppaddock</a:t>
            </a:r>
            <a:endParaRPr lang="en-US" sz="1300" dirty="0"/>
          </a:p>
          <a:p>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17</a:t>
            </a:fld>
            <a:endParaRPr lang="en-AU"/>
          </a:p>
        </p:txBody>
      </p:sp>
    </p:spTree>
    <p:extLst>
      <p:ext uri="{BB962C8B-B14F-4D97-AF65-F5344CB8AC3E}">
        <p14:creationId xmlns:p14="http://schemas.microsoft.com/office/powerpoint/2010/main" val="924306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each depth we can calculate the proportion of each pixel exceeding the threshold. </a:t>
            </a:r>
          </a:p>
          <a:p>
            <a:r>
              <a:rPr lang="en-US" dirty="0"/>
              <a:t>T 10 cm it is actually unlikely at most locations that ESP 15% is met in profile, likelihood increases deeper within the profile</a:t>
            </a:r>
          </a:p>
          <a:p>
            <a:br>
              <a:rPr lang="en-US" dirty="0"/>
            </a:br>
            <a:r>
              <a:rPr lang="en-US" dirty="0"/>
              <a:t>Although our Model accuracy is low, the RMSE (7%) is a single value which does not apply to every single pixel.  It is therefore also important to obtain an idea of model precision; can do this by using the raw tree predictions</a:t>
            </a:r>
          </a:p>
          <a:p>
            <a:r>
              <a:rPr lang="en-US" dirty="0"/>
              <a:t>Detail how this is done</a:t>
            </a:r>
          </a:p>
          <a:p>
            <a:endParaRPr lang="en-US" dirty="0"/>
          </a:p>
          <a:p>
            <a:pPr defTabSz="966064"/>
            <a:r>
              <a:rPr lang="en-US" sz="1300" dirty="0"/>
              <a:t>Prob of exceedance approximated </a:t>
            </a:r>
            <a:r>
              <a:rPr lang="en-US" sz="1300" dirty="0" err="1"/>
              <a:t>whats</a:t>
            </a:r>
            <a:r>
              <a:rPr lang="en-US" sz="1300" dirty="0"/>
              <a:t> </a:t>
            </a:r>
            <a:r>
              <a:rPr lang="en-US" sz="1300" dirty="0" err="1"/>
              <a:t>goin</a:t>
            </a:r>
            <a:r>
              <a:rPr lang="en-US" sz="1300" dirty="0"/>
              <a:t> on in </a:t>
            </a:r>
            <a:r>
              <a:rPr lang="en-US" sz="1300" dirty="0" err="1"/>
              <a:t>ppaddock</a:t>
            </a:r>
            <a:endParaRPr lang="en-US" sz="1300" dirty="0"/>
          </a:p>
          <a:p>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18</a:t>
            </a:fld>
            <a:endParaRPr lang="en-AU"/>
          </a:p>
        </p:txBody>
      </p:sp>
    </p:spTree>
    <p:extLst>
      <p:ext uri="{BB962C8B-B14F-4D97-AF65-F5344CB8AC3E}">
        <p14:creationId xmlns:p14="http://schemas.microsoft.com/office/powerpoint/2010/main" val="3945634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064">
              <a:defRPr/>
            </a:pPr>
            <a:r>
              <a:rPr lang="en-US" dirty="0">
                <a:sym typeface="Wingdings" panose="05000000000000000000" pitchFamily="2" charset="2"/>
              </a:rPr>
              <a:t> </a:t>
            </a:r>
            <a:r>
              <a:rPr lang="en-AU" dirty="0"/>
              <a:t>BUT the computational issues are manageable as once we have a polished product, the University can run/rerun. Key audience is consultants, institutions and government, will help inform farmers. </a:t>
            </a:r>
          </a:p>
          <a:p>
            <a:pPr marL="181137" indent="-181137" defTabSz="966064">
              <a:buFont typeface="Wingdings" panose="05000000000000000000" pitchFamily="2" charset="2"/>
              <a:buChar char="à"/>
              <a:defRPr/>
            </a:pPr>
            <a:r>
              <a:rPr lang="en-US" dirty="0">
                <a:sym typeface="Wingdings" panose="05000000000000000000" pitchFamily="2" charset="2"/>
              </a:rPr>
              <a:t>New methods out there, currently on a par with each other [ref], so may be something we are missing, or alternative approach is needed</a:t>
            </a:r>
          </a:p>
          <a:p>
            <a:pPr marL="181137" indent="-181137" defTabSz="966064">
              <a:buFont typeface="Wingdings" panose="05000000000000000000" pitchFamily="2" charset="2"/>
              <a:buChar char="à"/>
              <a:defRPr/>
            </a:pPr>
            <a:endParaRPr lang="en-US" dirty="0">
              <a:sym typeface="Wingdings" panose="05000000000000000000" pitchFamily="2" charset="2"/>
            </a:endParaRPr>
          </a:p>
          <a:p>
            <a:pPr marL="181137" indent="-181137" defTabSz="966064">
              <a:buFont typeface="Wingdings" panose="05000000000000000000" pitchFamily="2" charset="2"/>
              <a:buChar char="à"/>
              <a:defRPr/>
            </a:pPr>
            <a:r>
              <a:rPr lang="en-US" dirty="0">
                <a:sym typeface="Wingdings" panose="05000000000000000000" pitchFamily="2" charset="2"/>
              </a:rPr>
              <a:t> Can fit model to any data, but needs to make sense (Wadoux paper </a:t>
            </a:r>
            <a:r>
              <a:rPr lang="en-US" dirty="0" err="1">
                <a:sym typeface="Wingdings" panose="05000000000000000000" pitchFamily="2" charset="2"/>
              </a:rPr>
              <a:t>Alex;s</a:t>
            </a:r>
            <a:r>
              <a:rPr lang="en-US" dirty="0">
                <a:sym typeface="Wingdings" panose="05000000000000000000" pitchFamily="2" charset="2"/>
              </a:rPr>
              <a:t> face)</a:t>
            </a:r>
          </a:p>
          <a:p>
            <a:pPr marL="181137" indent="-181137" defTabSz="966064">
              <a:buFont typeface="Wingdings" panose="05000000000000000000" pitchFamily="2" charset="2"/>
              <a:buChar char="à"/>
              <a:defRPr/>
            </a:pPr>
            <a:endParaRPr lang="en-US" dirty="0">
              <a:sym typeface="Wingdings" panose="05000000000000000000" pitchFamily="2" charset="2"/>
            </a:endParaRPr>
          </a:p>
          <a:p>
            <a:pPr marL="181137" indent="-181137" defTabSz="966064">
              <a:buFont typeface="Wingdings" panose="05000000000000000000" pitchFamily="2" charset="2"/>
              <a:buChar char="à"/>
              <a:defRPr/>
            </a:pPr>
            <a:r>
              <a:rPr lang="en-AU" dirty="0"/>
              <a:t>- some areas predicted better than others as some regions have not been sampled</a:t>
            </a:r>
          </a:p>
          <a:p>
            <a:pPr marL="181137" indent="-181137" defTabSz="966064">
              <a:buFont typeface="Wingdings" panose="05000000000000000000" pitchFamily="2" charset="2"/>
              <a:buChar char="à"/>
              <a:defRPr/>
            </a:pPr>
            <a:endParaRPr lang="en-US" dirty="0"/>
          </a:p>
          <a:p>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19</a:t>
            </a:fld>
            <a:endParaRPr lang="en-AU"/>
          </a:p>
        </p:txBody>
      </p:sp>
    </p:spTree>
    <p:extLst>
      <p:ext uri="{BB962C8B-B14F-4D97-AF65-F5344CB8AC3E}">
        <p14:creationId xmlns:p14="http://schemas.microsoft.com/office/powerpoint/2010/main" val="3518466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 – as Tom mentioned today, provides a measure of the uncertainty</a:t>
            </a:r>
          </a:p>
          <a:p>
            <a:r>
              <a:rPr lang="en-US" dirty="0"/>
              <a:t>IAK3d – reason why selected?</a:t>
            </a:r>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20</a:t>
            </a:fld>
            <a:endParaRPr lang="en-AU"/>
          </a:p>
        </p:txBody>
      </p:sp>
    </p:spTree>
    <p:extLst>
      <p:ext uri="{BB962C8B-B14F-4D97-AF65-F5344CB8AC3E}">
        <p14:creationId xmlns:p14="http://schemas.microsoft.com/office/powerpoint/2010/main" val="2656072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000"/>
              </a:lnSpc>
            </a:pPr>
            <a:r>
              <a:rPr lang="en-AU" sz="1200" dirty="0"/>
              <a:t>Approx. 1,059,000 km</a:t>
            </a:r>
            <a:r>
              <a:rPr lang="en-AU" sz="1200" baseline="30000" dirty="0"/>
              <a:t>2</a:t>
            </a:r>
            <a:r>
              <a:rPr lang="en-AU" sz="1200" dirty="0"/>
              <a:t> </a:t>
            </a:r>
            <a:r>
              <a:rPr lang="en-US" sz="800" dirty="0"/>
              <a:t>(ABS,2015) </a:t>
            </a:r>
          </a:p>
          <a:p>
            <a:pPr>
              <a:lnSpc>
                <a:spcPct val="114000"/>
              </a:lnSpc>
            </a:pPr>
            <a:r>
              <a:rPr lang="en-US" sz="2400" dirty="0"/>
              <a:t>$24 billion food and </a:t>
            </a:r>
            <a:r>
              <a:rPr lang="en-US" sz="2400" dirty="0" err="1"/>
              <a:t>fibre</a:t>
            </a:r>
            <a:r>
              <a:rPr lang="en-US" sz="2400" dirty="0"/>
              <a:t> annually</a:t>
            </a:r>
            <a:r>
              <a:rPr lang="en-US" sz="1000" dirty="0"/>
              <a:t>(MDBA, 2020)</a:t>
            </a:r>
          </a:p>
          <a:p>
            <a:pPr lvl="1">
              <a:lnSpc>
                <a:spcPct val="114000"/>
              </a:lnSpc>
              <a:spcBef>
                <a:spcPts val="1200"/>
              </a:spcBef>
              <a:buFont typeface="Wingdings" panose="05000000000000000000" pitchFamily="2" charset="2"/>
              <a:buChar char="à"/>
            </a:pPr>
            <a:r>
              <a:rPr lang="en-US" sz="2000" dirty="0"/>
              <a:t>Soils + cropping suitability</a:t>
            </a:r>
            <a:endParaRPr lang="en-US" sz="800" dirty="0"/>
          </a:p>
          <a:p>
            <a:pPr>
              <a:lnSpc>
                <a:spcPct val="114000"/>
              </a:lnSpc>
            </a:pPr>
            <a:r>
              <a:rPr lang="en-US" sz="800" dirty="0"/>
              <a:t>Range of different soil types</a:t>
            </a:r>
            <a:r>
              <a:rPr lang="en-US" sz="800" dirty="0">
                <a:sym typeface="Wingdings" panose="05000000000000000000" pitchFamily="2" charset="2"/>
              </a:rPr>
              <a:t> highlight in image but mention broad characteristics</a:t>
            </a:r>
          </a:p>
          <a:p>
            <a:pPr>
              <a:lnSpc>
                <a:spcPct val="114000"/>
              </a:lnSpc>
            </a:pPr>
            <a:r>
              <a:rPr lang="en-US" sz="1800" dirty="0">
                <a:effectLst/>
                <a:latin typeface="Times New Roman" panose="02020603050405020304" pitchFamily="18" charset="0"/>
                <a:ea typeface="Calibri" panose="020F0502020204030204" pitchFamily="34" charset="0"/>
              </a:rPr>
              <a:t>Vertosols (25%), Calcarosols (14%), Kandosols (13%), Sodosols (11%), and Rudosols (10%)</a:t>
            </a:r>
            <a:endParaRPr lang="en-US" sz="800" dirty="0">
              <a:sym typeface="Wingdings" panose="05000000000000000000" pitchFamily="2" charset="2"/>
            </a:endParaRPr>
          </a:p>
          <a:p>
            <a:pPr>
              <a:lnSpc>
                <a:spcPct val="114000"/>
              </a:lnSpc>
            </a:pPr>
            <a:r>
              <a:rPr lang="en-US" sz="800" dirty="0">
                <a:sym typeface="Wingdings" panose="05000000000000000000" pitchFamily="2" charset="2"/>
              </a:rPr>
              <a:t>Because of these characteristics of the soils, sodicity is an issue across the basin</a:t>
            </a:r>
            <a:endParaRPr lang="en-US" sz="800" dirty="0"/>
          </a:p>
        </p:txBody>
      </p:sp>
      <p:sp>
        <p:nvSpPr>
          <p:cNvPr id="4" name="Slide Number Placeholder 3"/>
          <p:cNvSpPr>
            <a:spLocks noGrp="1"/>
          </p:cNvSpPr>
          <p:nvPr>
            <p:ph type="sldNum" sz="quarter" idx="5"/>
          </p:nvPr>
        </p:nvSpPr>
        <p:spPr/>
        <p:txBody>
          <a:bodyPr/>
          <a:lstStyle/>
          <a:p>
            <a:fld id="{C9335FEB-63C2-4416-9EB8-5C4AF04CB401}" type="slidenum">
              <a:rPr lang="en-AU" smtClean="0"/>
              <a:t>2</a:t>
            </a:fld>
            <a:endParaRPr lang="en-AU"/>
          </a:p>
        </p:txBody>
      </p:sp>
    </p:spTree>
    <p:extLst>
      <p:ext uri="{BB962C8B-B14F-4D97-AF65-F5344CB8AC3E}">
        <p14:creationId xmlns:p14="http://schemas.microsoft.com/office/powerpoint/2010/main" val="129744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Hazelton what do all the numbers </a:t>
            </a:r>
            <a:r>
              <a:rPr lang="en-US" dirty="0" err="1"/>
              <a:t>m,ean</a:t>
            </a:r>
            <a:r>
              <a:rPr lang="en-US" dirty="0"/>
              <a:t>?</a:t>
            </a:r>
          </a:p>
          <a:p>
            <a:r>
              <a:rPr lang="en-US" dirty="0"/>
              <a:t>Severe surface crusting</a:t>
            </a:r>
          </a:p>
          <a:p>
            <a:r>
              <a:rPr lang="en-US" dirty="0"/>
              <a:t>Low infiltration and hydraulic </a:t>
            </a:r>
            <a:r>
              <a:rPr lang="en-US" dirty="0" err="1"/>
              <a:t>cond</a:t>
            </a:r>
            <a:endParaRPr lang="en-US" dirty="0"/>
          </a:p>
          <a:p>
            <a:r>
              <a:rPr lang="en-US" dirty="0"/>
              <a:t>Hard and dense subsoils</a:t>
            </a:r>
          </a:p>
          <a:p>
            <a:r>
              <a:rPr lang="en-US" dirty="0"/>
              <a:t>High susceptibility to gully erosion</a:t>
            </a:r>
          </a:p>
          <a:p>
            <a:r>
              <a:rPr lang="en-US" dirty="0"/>
              <a:t>High susceptibility to tunnel erosion</a:t>
            </a:r>
          </a:p>
        </p:txBody>
      </p:sp>
      <p:sp>
        <p:nvSpPr>
          <p:cNvPr id="4" name="Slide Number Placeholder 3"/>
          <p:cNvSpPr>
            <a:spLocks noGrp="1"/>
          </p:cNvSpPr>
          <p:nvPr>
            <p:ph type="sldNum" sz="quarter" idx="5"/>
          </p:nvPr>
        </p:nvSpPr>
        <p:spPr/>
        <p:txBody>
          <a:bodyPr/>
          <a:lstStyle/>
          <a:p>
            <a:fld id="{C9335FEB-63C2-4416-9EB8-5C4AF04CB401}" type="slidenum">
              <a:rPr lang="en-AU" smtClean="0"/>
              <a:t>3</a:t>
            </a:fld>
            <a:endParaRPr lang="en-AU"/>
          </a:p>
        </p:txBody>
      </p:sp>
    </p:spTree>
    <p:extLst>
      <p:ext uri="{BB962C8B-B14F-4D97-AF65-F5344CB8AC3E}">
        <p14:creationId xmlns:p14="http://schemas.microsoft.com/office/powerpoint/2010/main" val="326353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064">
              <a:defRPr/>
            </a:pPr>
            <a:r>
              <a:rPr lang="en-US" dirty="0"/>
              <a:t>High ESP associated with high pH – other cations are precipitated out, leaving more </a:t>
            </a:r>
            <a:r>
              <a:rPr lang="en-US" dirty="0" err="1"/>
              <a:t>na</a:t>
            </a:r>
            <a:r>
              <a:rPr lang="en-US" dirty="0"/>
              <a:t> remaining</a:t>
            </a:r>
          </a:p>
          <a:p>
            <a:pPr lvl="1">
              <a:spcBef>
                <a:spcPts val="1268"/>
              </a:spcBef>
            </a:pPr>
            <a:r>
              <a:rPr lang="en-GB" sz="1300" dirty="0">
                <a:latin typeface="Arial" panose="020B0604020202020204" pitchFamily="34" charset="0"/>
                <a:ea typeface="Calibri" panose="020F0502020204030204" pitchFamily="34" charset="0"/>
                <a:cs typeface="Times New Roman" panose="02020603050405020304" pitchFamily="18" charset="0"/>
              </a:rPr>
              <a:t>Some cases ok if left undisturbed</a:t>
            </a:r>
          </a:p>
          <a:p>
            <a:pPr lvl="1">
              <a:spcBef>
                <a:spcPts val="1268"/>
              </a:spcBef>
            </a:pPr>
            <a:r>
              <a:rPr lang="en-GB" sz="1300" dirty="0">
                <a:latin typeface="Arial" panose="020B0604020202020204" pitchFamily="34" charset="0"/>
                <a:ea typeface="Calibri" panose="020F0502020204030204" pitchFamily="34" charset="0"/>
                <a:cs typeface="Times New Roman" panose="02020603050405020304" pitchFamily="18" charset="0"/>
              </a:rPr>
              <a:t>Soil amendments – lime or gypsum</a:t>
            </a:r>
          </a:p>
          <a:p>
            <a:pPr lvl="1">
              <a:spcBef>
                <a:spcPts val="1268"/>
              </a:spcBef>
            </a:pPr>
            <a:r>
              <a:rPr lang="en-GB" sz="1300" dirty="0">
                <a:latin typeface="Arial" panose="020B0604020202020204" pitchFamily="34" charset="0"/>
                <a:ea typeface="Calibri" panose="020F0502020204030204" pitchFamily="34" charset="0"/>
                <a:cs typeface="Times New Roman" panose="02020603050405020304" pitchFamily="18" charset="0"/>
              </a:rPr>
              <a:t>Adaptation – land use change, tolerant crops</a:t>
            </a:r>
          </a:p>
          <a:p>
            <a:pPr defTabSz="966064">
              <a:defRPr/>
            </a:pPr>
            <a:endParaRPr lang="en-US" dirty="0"/>
          </a:p>
          <a:p>
            <a:pPr defTabSz="966064">
              <a:defRPr/>
            </a:pPr>
            <a:r>
              <a:rPr lang="en-US" dirty="0"/>
              <a:t>Adding lime of gypsum decreases ESP</a:t>
            </a:r>
          </a:p>
          <a:p>
            <a:pPr defTabSz="966064">
              <a:defRPr/>
            </a:pPr>
            <a:r>
              <a:rPr lang="en-US" dirty="0"/>
              <a:t>Relationship with other soil properties ~ impact on plants</a:t>
            </a:r>
          </a:p>
          <a:p>
            <a:pPr defTabSz="966064">
              <a:defRPr/>
            </a:pPr>
            <a:r>
              <a:rPr lang="en-US" dirty="0"/>
              <a:t>Management for sodic soils varies depending on conditions</a:t>
            </a:r>
          </a:p>
          <a:p>
            <a:r>
              <a:rPr lang="en-US" sz="1100" dirty="0">
                <a:sym typeface="Wingdings" panose="05000000000000000000" pitchFamily="2" charset="2"/>
              </a:rPr>
              <a:t>Filippi 2020 – ESP paper</a:t>
            </a:r>
          </a:p>
          <a:p>
            <a:r>
              <a:rPr lang="en-US" sz="1300" dirty="0">
                <a:solidFill>
                  <a:srgbClr val="000000"/>
                </a:solidFill>
                <a:latin typeface="Calibri" panose="020F0502020204030204" pitchFamily="34" charset="0"/>
              </a:rPr>
              <a:t>where a soil is considered sodic if the ESP exceeds 6% according to the Australian Soil Classification (ASC) (Isbell 2016). In contrast, the majority of overseas classification systems (e.g. Soil Taxonomy and World Reference Base) consider a soil to be sodic if the ESP exceeds 15% (Soil Survey Staff 1999; IUSS Working Group WRB 2014). While an ESP of 6% is considered sodic by the ASC, 234 an ESP of 10 or 15% is more likely to start to inhibit rooting depth in certain soil types (e.g. Vertosols). An 235 ESP of 15% is also the threshold value for sodic in the Soil Taxonomy and World Reference Base 236 classification systems. </a:t>
            </a:r>
            <a:endParaRPr lang="en-US" sz="1100" dirty="0">
              <a:solidFill>
                <a:srgbClr val="000000"/>
              </a:solidFill>
              <a:latin typeface="Calibri" panose="020F0502020204030204" pitchFamily="34" charset="0"/>
              <a:sym typeface="Wingdings" panose="05000000000000000000" pitchFamily="2" charset="2"/>
            </a:endParaRPr>
          </a:p>
          <a:p>
            <a:r>
              <a:rPr lang="en-US" sz="1300" dirty="0">
                <a:solidFill>
                  <a:srgbClr val="000000"/>
                </a:solidFill>
                <a:latin typeface="Calibri" panose="020F0502020204030204" pitchFamily="34" charset="0"/>
              </a:rPr>
              <a:t>impacted by a variety of factors, such as crop type, weather, management, and in particular, other soil properties. For example, the electrical conductivity (EC) of soil, and the EC of irrigation water impacts on whether a sodic soil will disperse (McNeal 1968), 446 which has a considerable effect on crop root growth. The texture of a soil also has a strong impact on this. 447 </a:t>
            </a:r>
            <a:endParaRPr lang="en-US" sz="1100" dirty="0">
              <a:sym typeface="Wingdings" panose="05000000000000000000" pitchFamily="2" charset="2"/>
            </a:endParaRPr>
          </a:p>
          <a:p>
            <a:pPr defTabSz="966064">
              <a:defRPr/>
            </a:pPr>
            <a:endParaRPr lang="en-US" dirty="0"/>
          </a:p>
          <a:p>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4</a:t>
            </a:fld>
            <a:endParaRPr lang="en-AU"/>
          </a:p>
        </p:txBody>
      </p:sp>
    </p:spTree>
    <p:extLst>
      <p:ext uri="{BB962C8B-B14F-4D97-AF65-F5344CB8AC3E}">
        <p14:creationId xmlns:p14="http://schemas.microsoft.com/office/powerpoint/2010/main" val="1826052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Why do we make maps? To understand the spatial distribution, to visualise patterns</a:t>
            </a:r>
          </a:p>
          <a:p>
            <a:r>
              <a:rPr lang="en-AU" dirty="0"/>
              <a:t>Always working to produce more accurate predictions, currently latest is by incorporating other variables which may be linked with the variable we are studying</a:t>
            </a:r>
          </a:p>
        </p:txBody>
      </p:sp>
      <p:sp>
        <p:nvSpPr>
          <p:cNvPr id="4" name="Slide Number Placeholder 3"/>
          <p:cNvSpPr>
            <a:spLocks noGrp="1"/>
          </p:cNvSpPr>
          <p:nvPr>
            <p:ph type="sldNum" sz="quarter" idx="5"/>
          </p:nvPr>
        </p:nvSpPr>
        <p:spPr/>
        <p:txBody>
          <a:bodyPr/>
          <a:lstStyle/>
          <a:p>
            <a:fld id="{C9335FEB-63C2-4416-9EB8-5C4AF04CB401}" type="slidenum">
              <a:rPr lang="en-AU" smtClean="0"/>
              <a:t>5</a:t>
            </a:fld>
            <a:endParaRPr lang="en-AU"/>
          </a:p>
        </p:txBody>
      </p:sp>
    </p:spTree>
    <p:extLst>
      <p:ext uri="{BB962C8B-B14F-4D97-AF65-F5344CB8AC3E}">
        <p14:creationId xmlns:p14="http://schemas.microsoft.com/office/powerpoint/2010/main" val="338100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4000"/>
              </a:lnSpc>
              <a:spcBef>
                <a:spcPts val="2400"/>
              </a:spcBef>
              <a:buNone/>
            </a:pPr>
            <a:r>
              <a:rPr lang="en-US" sz="2400" dirty="0"/>
              <a:t>Map of depth to which a constraint is met</a:t>
            </a:r>
          </a:p>
          <a:p>
            <a:pPr lvl="1">
              <a:lnSpc>
                <a:spcPct val="114000"/>
              </a:lnSpc>
              <a:spcBef>
                <a:spcPts val="1200"/>
              </a:spcBef>
            </a:pPr>
            <a:r>
              <a:rPr lang="en-US" sz="2000" dirty="0"/>
              <a:t>Simple</a:t>
            </a:r>
          </a:p>
          <a:p>
            <a:pPr lvl="1">
              <a:lnSpc>
                <a:spcPct val="114000"/>
              </a:lnSpc>
              <a:spcBef>
                <a:spcPts val="1200"/>
              </a:spcBef>
            </a:pPr>
            <a:r>
              <a:rPr lang="en-US" sz="2000" dirty="0"/>
              <a:t>Inform other properties – e.g. AWC</a:t>
            </a:r>
          </a:p>
          <a:p>
            <a:pPr lvl="0">
              <a:lnSpc>
                <a:spcPct val="114000"/>
              </a:lnSpc>
              <a:spcBef>
                <a:spcPts val="1200"/>
              </a:spcBef>
            </a:pPr>
            <a:r>
              <a:rPr lang="en-US" sz="2000" dirty="0"/>
              <a:t>= 3D interpretation of where sodicity is occurring at a level that can influence crop growth and yield</a:t>
            </a:r>
          </a:p>
          <a:p>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6</a:t>
            </a:fld>
            <a:endParaRPr lang="en-AU"/>
          </a:p>
        </p:txBody>
      </p:sp>
    </p:spTree>
    <p:extLst>
      <p:ext uri="{BB962C8B-B14F-4D97-AF65-F5344CB8AC3E}">
        <p14:creationId xmlns:p14="http://schemas.microsoft.com/office/powerpoint/2010/main" val="2247541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 pink = data, purple = process, yellow = output</a:t>
            </a:r>
            <a:endParaRPr lang="en-AU" dirty="0"/>
          </a:p>
        </p:txBody>
      </p:sp>
      <p:sp>
        <p:nvSpPr>
          <p:cNvPr id="4" name="Slide Number Placeholder 3"/>
          <p:cNvSpPr>
            <a:spLocks noGrp="1"/>
          </p:cNvSpPr>
          <p:nvPr>
            <p:ph type="sldNum" sz="quarter" idx="5"/>
          </p:nvPr>
        </p:nvSpPr>
        <p:spPr/>
        <p:txBody>
          <a:bodyPr/>
          <a:lstStyle/>
          <a:p>
            <a:fld id="{C9335FEB-63C2-4416-9EB8-5C4AF04CB401}" type="slidenum">
              <a:rPr lang="en-AU" smtClean="0"/>
              <a:t>8</a:t>
            </a:fld>
            <a:endParaRPr lang="en-AU"/>
          </a:p>
        </p:txBody>
      </p:sp>
    </p:spTree>
    <p:extLst>
      <p:ext uri="{BB962C8B-B14F-4D97-AF65-F5344CB8AC3E}">
        <p14:creationId xmlns:p14="http://schemas.microsoft.com/office/powerpoint/2010/main" val="47011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Variety of soil data sources, NSSC itself is a collated dataset. </a:t>
            </a:r>
          </a:p>
          <a:p>
            <a:r>
              <a:rPr lang="en-US" dirty="0"/>
              <a:t>Excellent we have all of this data – will better inform the model, but with so many different surveys we would expect increase in error </a:t>
            </a:r>
            <a:r>
              <a:rPr lang="en-AU" dirty="0"/>
              <a:t>despite harmonisation</a:t>
            </a:r>
          </a:p>
          <a:p>
            <a:r>
              <a:rPr lang="en-AU" dirty="0"/>
              <a:t>Years sampled: 1924-2020</a:t>
            </a:r>
          </a:p>
        </p:txBody>
      </p:sp>
      <p:sp>
        <p:nvSpPr>
          <p:cNvPr id="4" name="Slide Number Placeholder 3"/>
          <p:cNvSpPr>
            <a:spLocks noGrp="1"/>
          </p:cNvSpPr>
          <p:nvPr>
            <p:ph type="sldNum" sz="quarter" idx="5"/>
          </p:nvPr>
        </p:nvSpPr>
        <p:spPr/>
        <p:txBody>
          <a:bodyPr/>
          <a:lstStyle/>
          <a:p>
            <a:fld id="{C9335FEB-63C2-4416-9EB8-5C4AF04CB401}" type="slidenum">
              <a:rPr lang="en-AU" smtClean="0"/>
              <a:t>9</a:t>
            </a:fld>
            <a:endParaRPr lang="en-AU"/>
          </a:p>
        </p:txBody>
      </p:sp>
    </p:spTree>
    <p:extLst>
      <p:ext uri="{BB962C8B-B14F-4D97-AF65-F5344CB8AC3E}">
        <p14:creationId xmlns:p14="http://schemas.microsoft.com/office/powerpoint/2010/main" val="3252645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samples lost after cleaning</a:t>
            </a:r>
          </a:p>
          <a:p>
            <a:r>
              <a:rPr lang="en-US" dirty="0"/>
              <a:t>Variety of soil data sources, NSSC itself is a collated dataset. </a:t>
            </a:r>
          </a:p>
          <a:p>
            <a:r>
              <a:rPr lang="en-US" dirty="0"/>
              <a:t>Excellent we have all of this data – will better inform the model, but with so many different surveys we would expect increase in error </a:t>
            </a:r>
            <a:r>
              <a:rPr lang="en-AU" dirty="0"/>
              <a:t>despite harmonisation</a:t>
            </a:r>
          </a:p>
          <a:p>
            <a:r>
              <a:rPr lang="en-AU" dirty="0"/>
              <a:t>ESP is proportion of sodium present within the total exchangeable cations present in the soil sample (CEC),  some have incorporated different cations in the calculations</a:t>
            </a:r>
            <a:endParaRPr lang="en-US" dirty="0"/>
          </a:p>
        </p:txBody>
      </p:sp>
      <p:sp>
        <p:nvSpPr>
          <p:cNvPr id="4" name="Slide Number Placeholder 3"/>
          <p:cNvSpPr>
            <a:spLocks noGrp="1"/>
          </p:cNvSpPr>
          <p:nvPr>
            <p:ph type="sldNum" sz="quarter" idx="5"/>
          </p:nvPr>
        </p:nvSpPr>
        <p:spPr/>
        <p:txBody>
          <a:bodyPr/>
          <a:lstStyle/>
          <a:p>
            <a:fld id="{C9335FEB-63C2-4416-9EB8-5C4AF04CB401}" type="slidenum">
              <a:rPr lang="en-AU" smtClean="0"/>
              <a:t>10</a:t>
            </a:fld>
            <a:endParaRPr lang="en-AU"/>
          </a:p>
        </p:txBody>
      </p:sp>
    </p:spTree>
    <p:extLst>
      <p:ext uri="{BB962C8B-B14F-4D97-AF65-F5344CB8AC3E}">
        <p14:creationId xmlns:p14="http://schemas.microsoft.com/office/powerpoint/2010/main" val="325067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2CBD-8362-4575-B286-BB5C5D390B1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1BF087A9-EEC6-4D5E-BA58-C9D3AD5F04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a:extLst>
              <a:ext uri="{FF2B5EF4-FFF2-40B4-BE49-F238E27FC236}">
                <a16:creationId xmlns:a16="http://schemas.microsoft.com/office/drawing/2014/main" id="{BE8E07D1-E88A-4CC5-869D-BE8668C07290}"/>
              </a:ext>
            </a:extLst>
          </p:cNvPr>
          <p:cNvSpPr>
            <a:spLocks noGrp="1"/>
          </p:cNvSpPr>
          <p:nvPr>
            <p:ph type="dt" sz="half" idx="10"/>
          </p:nvPr>
        </p:nvSpPr>
        <p:spPr/>
        <p:txBody>
          <a:bodyPr/>
          <a:lstStyle/>
          <a:p>
            <a:fld id="{AF8A1123-3C6D-4CA8-AC53-D808630B72AF}" type="datetime1">
              <a:rPr lang="en-AU" smtClean="0"/>
              <a:t>30/04/2022</a:t>
            </a:fld>
            <a:endParaRPr lang="en-AU" dirty="0"/>
          </a:p>
        </p:txBody>
      </p:sp>
      <p:sp>
        <p:nvSpPr>
          <p:cNvPr id="5" name="Footer Placeholder 4">
            <a:extLst>
              <a:ext uri="{FF2B5EF4-FFF2-40B4-BE49-F238E27FC236}">
                <a16:creationId xmlns:a16="http://schemas.microsoft.com/office/drawing/2014/main" id="{62EFFC1A-C82A-40CA-B689-1F039A39AB6E}"/>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72B49141-28D6-4B0A-86F4-0ED6AB31C88A}"/>
              </a:ext>
            </a:extLst>
          </p:cNvPr>
          <p:cNvSpPr>
            <a:spLocks noGrp="1"/>
          </p:cNvSpPr>
          <p:nvPr>
            <p:ph type="sldNum" sz="quarter" idx="12"/>
          </p:nvPr>
        </p:nvSpPr>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3075323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64A2-02AF-4B42-90C9-4F139317AB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8A08CFB-09BC-48C6-AE43-1D45DF0D2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14FD43E-45E8-4642-8FCB-8061EC755F79}"/>
              </a:ext>
            </a:extLst>
          </p:cNvPr>
          <p:cNvSpPr>
            <a:spLocks noGrp="1"/>
          </p:cNvSpPr>
          <p:nvPr>
            <p:ph type="dt" sz="half" idx="10"/>
          </p:nvPr>
        </p:nvSpPr>
        <p:spPr/>
        <p:txBody>
          <a:bodyPr/>
          <a:lstStyle/>
          <a:p>
            <a:fld id="{4CB78941-385D-4ED6-AF30-3B094D815A37}" type="datetime1">
              <a:rPr lang="en-AU" smtClean="0"/>
              <a:t>30/04/2022</a:t>
            </a:fld>
            <a:endParaRPr lang="en-AU" dirty="0"/>
          </a:p>
        </p:txBody>
      </p:sp>
      <p:sp>
        <p:nvSpPr>
          <p:cNvPr id="5" name="Footer Placeholder 4">
            <a:extLst>
              <a:ext uri="{FF2B5EF4-FFF2-40B4-BE49-F238E27FC236}">
                <a16:creationId xmlns:a16="http://schemas.microsoft.com/office/drawing/2014/main" id="{0FE8AA19-4353-47B7-975B-CF4D71B8679E}"/>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B98310BE-6F1B-4414-8CF0-D9E287D5F403}"/>
              </a:ext>
            </a:extLst>
          </p:cNvPr>
          <p:cNvSpPr>
            <a:spLocks noGrp="1"/>
          </p:cNvSpPr>
          <p:nvPr>
            <p:ph type="sldNum" sz="quarter" idx="12"/>
          </p:nvPr>
        </p:nvSpPr>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167649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791259-6CC1-4E5F-BFCE-3667742B8A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C7EF988-1A03-4C37-B6A4-67BBDE3004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75B2752-358E-49BD-878C-BAFFF648FCC9}"/>
              </a:ext>
            </a:extLst>
          </p:cNvPr>
          <p:cNvSpPr>
            <a:spLocks noGrp="1"/>
          </p:cNvSpPr>
          <p:nvPr>
            <p:ph type="dt" sz="half" idx="10"/>
          </p:nvPr>
        </p:nvSpPr>
        <p:spPr/>
        <p:txBody>
          <a:bodyPr/>
          <a:lstStyle/>
          <a:p>
            <a:fld id="{467B40A0-9907-4A7F-A2E4-5E79B46C743A}" type="datetime1">
              <a:rPr lang="en-AU" smtClean="0"/>
              <a:t>30/04/2022</a:t>
            </a:fld>
            <a:endParaRPr lang="en-AU" dirty="0"/>
          </a:p>
        </p:txBody>
      </p:sp>
      <p:sp>
        <p:nvSpPr>
          <p:cNvPr id="5" name="Footer Placeholder 4">
            <a:extLst>
              <a:ext uri="{FF2B5EF4-FFF2-40B4-BE49-F238E27FC236}">
                <a16:creationId xmlns:a16="http://schemas.microsoft.com/office/drawing/2014/main" id="{06ED09EB-E114-4EE8-AE5B-9FDCDB892B66}"/>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19B42653-C7EB-44BE-A33E-132FC2801619}"/>
              </a:ext>
            </a:extLst>
          </p:cNvPr>
          <p:cNvSpPr>
            <a:spLocks noGrp="1"/>
          </p:cNvSpPr>
          <p:nvPr>
            <p:ph type="sldNum" sz="quarter" idx="12"/>
          </p:nvPr>
        </p:nvSpPr>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1606636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78F9-7628-47AD-A3F1-B950D532D78F}"/>
              </a:ext>
            </a:extLst>
          </p:cNvPr>
          <p:cNvSpPr>
            <a:spLocks noGrp="1"/>
          </p:cNvSpPr>
          <p:nvPr>
            <p:ph type="title"/>
          </p:nvPr>
        </p:nvSpPr>
        <p:spPr>
          <a:xfrm>
            <a:off x="305764" y="292888"/>
            <a:ext cx="10515600" cy="1119118"/>
          </a:xfrm>
        </p:spPr>
        <p:txBody>
          <a:bodyPr>
            <a:normAutofit/>
          </a:bodyPr>
          <a:lstStyle>
            <a:lvl1pPr>
              <a:defRPr sz="4200" b="1">
                <a:solidFill>
                  <a:schemeClr val="bg1"/>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44312A38-E0B0-4C88-AF95-B570D5813363}"/>
              </a:ext>
            </a:extLst>
          </p:cNvPr>
          <p:cNvSpPr>
            <a:spLocks noGrp="1"/>
          </p:cNvSpPr>
          <p:nvPr>
            <p:ph idx="1"/>
          </p:nvPr>
        </p:nvSpPr>
        <p:spPr>
          <a:xfrm>
            <a:off x="305764" y="1839870"/>
            <a:ext cx="10515600" cy="4351338"/>
          </a:xfrm>
        </p:spPr>
        <p:txBody>
          <a:bodyPr>
            <a:noAutofit/>
          </a:bodyPr>
          <a:lstStyle>
            <a:lvl1pPr>
              <a:spcBef>
                <a:spcPts val="1800"/>
              </a:spcBef>
              <a:defRPr sz="2500"/>
            </a:lvl1pPr>
            <a:lvl2pPr>
              <a:spcBef>
                <a:spcPts val="1800"/>
              </a:spcBef>
              <a:defRPr sz="2200"/>
            </a:lvl2pPr>
            <a:lvl3pPr>
              <a:spcBef>
                <a:spcPts val="1800"/>
              </a:spcBef>
              <a:defRPr sz="1800"/>
            </a:lvl3pPr>
            <a:lvl4pPr>
              <a:spcBef>
                <a:spcPts val="1800"/>
              </a:spcBef>
              <a:defRPr sz="1600"/>
            </a:lvl4pPr>
            <a:lvl5pPr>
              <a:spcBef>
                <a:spcPts val="180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0186A4A4-844E-418F-BC6F-DB1424DF6921}"/>
              </a:ext>
            </a:extLst>
          </p:cNvPr>
          <p:cNvSpPr>
            <a:spLocks noGrp="1"/>
          </p:cNvSpPr>
          <p:nvPr>
            <p:ph type="dt" sz="half" idx="10"/>
          </p:nvPr>
        </p:nvSpPr>
        <p:spPr/>
        <p:txBody>
          <a:bodyPr/>
          <a:lstStyle/>
          <a:p>
            <a:fld id="{B635EBB6-B45E-4553-9BBE-41B3F63566A1}" type="datetime1">
              <a:rPr lang="en-AU" smtClean="0"/>
              <a:t>30/04/2022</a:t>
            </a:fld>
            <a:endParaRPr lang="en-AU" dirty="0"/>
          </a:p>
        </p:txBody>
      </p:sp>
      <p:sp>
        <p:nvSpPr>
          <p:cNvPr id="5" name="Footer Placeholder 4">
            <a:extLst>
              <a:ext uri="{FF2B5EF4-FFF2-40B4-BE49-F238E27FC236}">
                <a16:creationId xmlns:a16="http://schemas.microsoft.com/office/drawing/2014/main" id="{F8C1C464-6F48-4F14-B6D9-EB3DFE4791CF}"/>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42F2C035-691F-4B0A-BD09-0F99AE3EC77A}"/>
              </a:ext>
            </a:extLst>
          </p:cNvPr>
          <p:cNvSpPr>
            <a:spLocks noGrp="1"/>
          </p:cNvSpPr>
          <p:nvPr>
            <p:ph type="sldNum" sz="quarter" idx="12"/>
          </p:nvPr>
        </p:nvSpPr>
        <p:spPr>
          <a:xfrm>
            <a:off x="9301306" y="6356350"/>
            <a:ext cx="2743200" cy="365125"/>
          </a:xfrm>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2444202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0AA1-41DC-4A2E-A8F8-9B4E2BB392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9FA7F25-39D5-4105-9A25-41F7EB7655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CE599C-45DB-4AAE-9B39-316179147E18}"/>
              </a:ext>
            </a:extLst>
          </p:cNvPr>
          <p:cNvSpPr>
            <a:spLocks noGrp="1"/>
          </p:cNvSpPr>
          <p:nvPr>
            <p:ph type="dt" sz="half" idx="10"/>
          </p:nvPr>
        </p:nvSpPr>
        <p:spPr/>
        <p:txBody>
          <a:bodyPr/>
          <a:lstStyle/>
          <a:p>
            <a:fld id="{FD49C88F-7300-438E-AAB0-00971C836530}" type="datetime1">
              <a:rPr lang="en-AU" smtClean="0"/>
              <a:t>30/04/2022</a:t>
            </a:fld>
            <a:endParaRPr lang="en-AU" dirty="0"/>
          </a:p>
        </p:txBody>
      </p:sp>
      <p:sp>
        <p:nvSpPr>
          <p:cNvPr id="5" name="Footer Placeholder 4">
            <a:extLst>
              <a:ext uri="{FF2B5EF4-FFF2-40B4-BE49-F238E27FC236}">
                <a16:creationId xmlns:a16="http://schemas.microsoft.com/office/drawing/2014/main" id="{D9CBE7D6-8C90-4354-9B46-FE8055707B82}"/>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12A139B3-25C5-4CAD-8B76-4AE810F72B67}"/>
              </a:ext>
            </a:extLst>
          </p:cNvPr>
          <p:cNvSpPr>
            <a:spLocks noGrp="1"/>
          </p:cNvSpPr>
          <p:nvPr>
            <p:ph type="sldNum" sz="quarter" idx="12"/>
          </p:nvPr>
        </p:nvSpPr>
        <p:spPr>
          <a:xfrm>
            <a:off x="9309154" y="6356350"/>
            <a:ext cx="2743200" cy="365125"/>
          </a:xfrm>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50358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809F-258B-4D67-829F-8A9CA8EA7E60}"/>
              </a:ext>
            </a:extLst>
          </p:cNvPr>
          <p:cNvSpPr>
            <a:spLocks noGrp="1"/>
          </p:cNvSpPr>
          <p:nvPr>
            <p:ph type="title"/>
          </p:nvPr>
        </p:nvSpPr>
        <p:spPr>
          <a:xfrm>
            <a:off x="224742" y="189665"/>
            <a:ext cx="10515600" cy="1325563"/>
          </a:xfrm>
        </p:spPr>
        <p:txBody>
          <a:bodyPr/>
          <a:lstStyle>
            <a:lvl1pPr>
              <a:defRPr b="1">
                <a:solidFill>
                  <a:schemeClr val="bg1"/>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99E53E7D-491D-4DB2-ADAA-30105589E9A6}"/>
              </a:ext>
            </a:extLst>
          </p:cNvPr>
          <p:cNvSpPr>
            <a:spLocks noGrp="1"/>
          </p:cNvSpPr>
          <p:nvPr>
            <p:ph sz="half" idx="1"/>
          </p:nvPr>
        </p:nvSpPr>
        <p:spPr>
          <a:xfrm>
            <a:off x="224741" y="1786691"/>
            <a:ext cx="5747795" cy="4351338"/>
          </a:xfrm>
        </p:spPr>
        <p:txBody>
          <a:bodyPr/>
          <a:lstStyle>
            <a:lvl1pPr>
              <a:spcBef>
                <a:spcPts val="1800"/>
              </a:spcBef>
              <a:defRPr/>
            </a:lvl1pPr>
            <a:lvl2pPr>
              <a:spcBef>
                <a:spcPts val="1800"/>
              </a:spcBef>
              <a:defRPr/>
            </a:lvl2pPr>
            <a:lvl3pPr>
              <a:spcBef>
                <a:spcPts val="1800"/>
              </a:spcBef>
              <a:defRPr/>
            </a:lvl3pPr>
            <a:lvl4pPr>
              <a:spcBef>
                <a:spcPts val="1800"/>
              </a:spcBef>
              <a:defRPr/>
            </a:lvl4pPr>
            <a:lvl5pPr>
              <a:spcBef>
                <a:spcPts val="1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DF239425-65BD-417D-AD2F-CFB2282FF3D5}"/>
              </a:ext>
            </a:extLst>
          </p:cNvPr>
          <p:cNvSpPr>
            <a:spLocks noGrp="1"/>
          </p:cNvSpPr>
          <p:nvPr>
            <p:ph sz="half" idx="2"/>
          </p:nvPr>
        </p:nvSpPr>
        <p:spPr>
          <a:xfrm>
            <a:off x="6290841" y="1733548"/>
            <a:ext cx="5753665" cy="4463301"/>
          </a:xfrm>
        </p:spPr>
        <p:txBody>
          <a:bodyPr/>
          <a:lstStyle>
            <a:lvl1pPr>
              <a:spcBef>
                <a:spcPts val="1800"/>
              </a:spcBef>
              <a:defRPr/>
            </a:lvl1pPr>
            <a:lvl2pPr>
              <a:spcBef>
                <a:spcPts val="1800"/>
              </a:spcBef>
              <a:defRPr/>
            </a:lvl2pPr>
            <a:lvl3pPr>
              <a:spcBef>
                <a:spcPts val="1800"/>
              </a:spcBef>
              <a:defRPr/>
            </a:lvl3pPr>
            <a:lvl4pPr>
              <a:spcBef>
                <a:spcPts val="1800"/>
              </a:spcBef>
              <a:defRPr/>
            </a:lvl4pPr>
            <a:lvl5pPr>
              <a:spcBef>
                <a:spcPts val="1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Date Placeholder 4">
            <a:extLst>
              <a:ext uri="{FF2B5EF4-FFF2-40B4-BE49-F238E27FC236}">
                <a16:creationId xmlns:a16="http://schemas.microsoft.com/office/drawing/2014/main" id="{313836B7-2861-4467-B909-0D39B1BA3FE7}"/>
              </a:ext>
            </a:extLst>
          </p:cNvPr>
          <p:cNvSpPr>
            <a:spLocks noGrp="1"/>
          </p:cNvSpPr>
          <p:nvPr>
            <p:ph type="dt" sz="half" idx="10"/>
          </p:nvPr>
        </p:nvSpPr>
        <p:spPr/>
        <p:txBody>
          <a:bodyPr/>
          <a:lstStyle/>
          <a:p>
            <a:fld id="{92FA3D4F-3E40-431F-8EBB-4A0BFEDB6A1C}" type="datetime1">
              <a:rPr lang="en-AU" smtClean="0"/>
              <a:t>30/04/2022</a:t>
            </a:fld>
            <a:endParaRPr lang="en-AU" dirty="0"/>
          </a:p>
        </p:txBody>
      </p:sp>
      <p:sp>
        <p:nvSpPr>
          <p:cNvPr id="6" name="Footer Placeholder 5">
            <a:extLst>
              <a:ext uri="{FF2B5EF4-FFF2-40B4-BE49-F238E27FC236}">
                <a16:creationId xmlns:a16="http://schemas.microsoft.com/office/drawing/2014/main" id="{C6B8539A-68CB-4806-B102-1AD28731CF22}"/>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B616F77D-158E-421D-B134-8172439A6E61}"/>
              </a:ext>
            </a:extLst>
          </p:cNvPr>
          <p:cNvSpPr>
            <a:spLocks noGrp="1"/>
          </p:cNvSpPr>
          <p:nvPr>
            <p:ph type="sldNum" sz="quarter" idx="12"/>
          </p:nvPr>
        </p:nvSpPr>
        <p:spPr>
          <a:xfrm>
            <a:off x="9305230" y="6356350"/>
            <a:ext cx="2743200" cy="365125"/>
          </a:xfrm>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160171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ED7A-4794-45C3-9C8F-4E317D418C29}"/>
              </a:ext>
            </a:extLst>
          </p:cNvPr>
          <p:cNvSpPr>
            <a:spLocks noGrp="1"/>
          </p:cNvSpPr>
          <p:nvPr>
            <p:ph type="title"/>
          </p:nvPr>
        </p:nvSpPr>
        <p:spPr>
          <a:xfrm>
            <a:off x="839788" y="365125"/>
            <a:ext cx="10515600" cy="1325563"/>
          </a:xfrm>
        </p:spPr>
        <p:txBody>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4986F5FE-6109-4E6E-A5A0-D28A33629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AE2DF4-966D-42B3-A04D-4E59F717CE93}"/>
              </a:ext>
            </a:extLst>
          </p:cNvPr>
          <p:cNvSpPr>
            <a:spLocks noGrp="1"/>
          </p:cNvSpPr>
          <p:nvPr>
            <p:ph sz="half" idx="2"/>
          </p:nvPr>
        </p:nvSpPr>
        <p:spPr>
          <a:xfrm>
            <a:off x="839788" y="2505075"/>
            <a:ext cx="5157787" cy="3684588"/>
          </a:xfrm>
        </p:spPr>
        <p:txBody>
          <a:bodyPr/>
          <a:lstStyle>
            <a:lvl1pPr>
              <a:spcBef>
                <a:spcPts val="1800"/>
              </a:spcBef>
              <a:defRPr/>
            </a:lvl1pPr>
            <a:lvl2pPr>
              <a:spcBef>
                <a:spcPts val="1800"/>
              </a:spcBef>
              <a:defRPr/>
            </a:lvl2pPr>
            <a:lvl3pPr>
              <a:spcBef>
                <a:spcPts val="1800"/>
              </a:spcBef>
              <a:defRPr/>
            </a:lvl3pPr>
            <a:lvl4pPr>
              <a:spcBef>
                <a:spcPts val="1800"/>
              </a:spcBef>
              <a:defRPr/>
            </a:lvl4pPr>
            <a:lvl5pPr>
              <a:spcBef>
                <a:spcPts val="1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Text Placeholder 4">
            <a:extLst>
              <a:ext uri="{FF2B5EF4-FFF2-40B4-BE49-F238E27FC236}">
                <a16:creationId xmlns:a16="http://schemas.microsoft.com/office/drawing/2014/main" id="{F876BBCE-9199-4CF3-A533-252BE9A4D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A3B164-C3D1-4A95-BC5F-5DD2BEDC8624}"/>
              </a:ext>
            </a:extLst>
          </p:cNvPr>
          <p:cNvSpPr>
            <a:spLocks noGrp="1"/>
          </p:cNvSpPr>
          <p:nvPr>
            <p:ph sz="quarter" idx="4"/>
          </p:nvPr>
        </p:nvSpPr>
        <p:spPr>
          <a:xfrm>
            <a:off x="6172200" y="2505075"/>
            <a:ext cx="5183188" cy="3684588"/>
          </a:xfrm>
        </p:spPr>
        <p:txBody>
          <a:bodyPr/>
          <a:lstStyle>
            <a:lvl1pPr>
              <a:spcBef>
                <a:spcPts val="1800"/>
              </a:spcBef>
              <a:defRPr/>
            </a:lvl1pPr>
            <a:lvl2pPr>
              <a:spcBef>
                <a:spcPts val="1800"/>
              </a:spcBef>
              <a:defRPr/>
            </a:lvl2pPr>
            <a:lvl3pPr>
              <a:spcBef>
                <a:spcPts val="1800"/>
              </a:spcBef>
              <a:defRPr/>
            </a:lvl3pPr>
            <a:lvl4pPr>
              <a:spcBef>
                <a:spcPts val="1800"/>
              </a:spcBef>
              <a:defRPr/>
            </a:lvl4pPr>
            <a:lvl5pPr>
              <a:spcBef>
                <a:spcPts val="1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Date Placeholder 6">
            <a:extLst>
              <a:ext uri="{FF2B5EF4-FFF2-40B4-BE49-F238E27FC236}">
                <a16:creationId xmlns:a16="http://schemas.microsoft.com/office/drawing/2014/main" id="{E901C1C8-D136-48ED-994D-904BE6C37BDC}"/>
              </a:ext>
            </a:extLst>
          </p:cNvPr>
          <p:cNvSpPr>
            <a:spLocks noGrp="1"/>
          </p:cNvSpPr>
          <p:nvPr>
            <p:ph type="dt" sz="half" idx="10"/>
          </p:nvPr>
        </p:nvSpPr>
        <p:spPr/>
        <p:txBody>
          <a:bodyPr/>
          <a:lstStyle/>
          <a:p>
            <a:fld id="{894C1B64-256D-4EF9-A0B9-FAD155E59310}" type="datetime1">
              <a:rPr lang="en-AU" smtClean="0"/>
              <a:t>30/04/2022</a:t>
            </a:fld>
            <a:endParaRPr lang="en-AU" dirty="0"/>
          </a:p>
        </p:txBody>
      </p:sp>
      <p:sp>
        <p:nvSpPr>
          <p:cNvPr id="8" name="Footer Placeholder 7">
            <a:extLst>
              <a:ext uri="{FF2B5EF4-FFF2-40B4-BE49-F238E27FC236}">
                <a16:creationId xmlns:a16="http://schemas.microsoft.com/office/drawing/2014/main" id="{C7444A90-98EF-4945-A09A-74C7E6D7A3C8}"/>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id="{59E31800-25DA-4E77-8A97-92F7A68EE9C2}"/>
              </a:ext>
            </a:extLst>
          </p:cNvPr>
          <p:cNvSpPr>
            <a:spLocks noGrp="1"/>
          </p:cNvSpPr>
          <p:nvPr>
            <p:ph type="sldNum" sz="quarter" idx="12"/>
          </p:nvPr>
        </p:nvSpPr>
        <p:spPr>
          <a:xfrm>
            <a:off x="9305230" y="6356349"/>
            <a:ext cx="2743200" cy="365125"/>
          </a:xfrm>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47607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B139-DBB5-4CED-8FB6-AD121995793E}"/>
              </a:ext>
            </a:extLst>
          </p:cNvPr>
          <p:cNvSpPr>
            <a:spLocks noGrp="1"/>
          </p:cNvSpPr>
          <p:nvPr>
            <p:ph type="title"/>
          </p:nvPr>
        </p:nvSpPr>
        <p:spPr>
          <a:xfrm>
            <a:off x="195805" y="189665"/>
            <a:ext cx="10515600" cy="1325563"/>
          </a:xfrm>
        </p:spPr>
        <p:txBody>
          <a:bodyPr/>
          <a:lstStyle>
            <a:lvl1pPr>
              <a:defRPr b="1">
                <a:solidFill>
                  <a:schemeClr val="bg1"/>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3" name="Date Placeholder 2">
            <a:extLst>
              <a:ext uri="{FF2B5EF4-FFF2-40B4-BE49-F238E27FC236}">
                <a16:creationId xmlns:a16="http://schemas.microsoft.com/office/drawing/2014/main" id="{1672FFFB-EB16-4146-8DFF-56BFCDE4E9A1}"/>
              </a:ext>
            </a:extLst>
          </p:cNvPr>
          <p:cNvSpPr>
            <a:spLocks noGrp="1"/>
          </p:cNvSpPr>
          <p:nvPr>
            <p:ph type="dt" sz="half" idx="10"/>
          </p:nvPr>
        </p:nvSpPr>
        <p:spPr/>
        <p:txBody>
          <a:bodyPr/>
          <a:lstStyle/>
          <a:p>
            <a:fld id="{B2D0E7E9-9752-4361-B461-6B2E5AA78FAC}" type="datetime1">
              <a:rPr lang="en-AU" smtClean="0"/>
              <a:t>30/04/2022</a:t>
            </a:fld>
            <a:endParaRPr lang="en-AU" dirty="0"/>
          </a:p>
        </p:txBody>
      </p:sp>
      <p:sp>
        <p:nvSpPr>
          <p:cNvPr id="4" name="Footer Placeholder 3">
            <a:extLst>
              <a:ext uri="{FF2B5EF4-FFF2-40B4-BE49-F238E27FC236}">
                <a16:creationId xmlns:a16="http://schemas.microsoft.com/office/drawing/2014/main" id="{A109C033-52B4-4710-ADE1-3AE58FE81638}"/>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a16="http://schemas.microsoft.com/office/drawing/2014/main" id="{3859313B-C317-4BB3-94A6-0C87EC5D21BA}"/>
              </a:ext>
            </a:extLst>
          </p:cNvPr>
          <p:cNvSpPr>
            <a:spLocks noGrp="1"/>
          </p:cNvSpPr>
          <p:nvPr>
            <p:ph type="sldNum" sz="quarter" idx="12"/>
          </p:nvPr>
        </p:nvSpPr>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371171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829C1E-C82C-4068-9E44-3806C0DB3E8D}"/>
              </a:ext>
            </a:extLst>
          </p:cNvPr>
          <p:cNvSpPr>
            <a:spLocks noGrp="1"/>
          </p:cNvSpPr>
          <p:nvPr>
            <p:ph type="dt" sz="half" idx="10"/>
          </p:nvPr>
        </p:nvSpPr>
        <p:spPr/>
        <p:txBody>
          <a:bodyPr/>
          <a:lstStyle/>
          <a:p>
            <a:fld id="{79FC78C7-EDE7-40B6-B1B7-815A1948057F}" type="datetime1">
              <a:rPr lang="en-AU" smtClean="0"/>
              <a:t>30/04/2022</a:t>
            </a:fld>
            <a:endParaRPr lang="en-AU" dirty="0"/>
          </a:p>
        </p:txBody>
      </p:sp>
      <p:sp>
        <p:nvSpPr>
          <p:cNvPr id="3" name="Footer Placeholder 2">
            <a:extLst>
              <a:ext uri="{FF2B5EF4-FFF2-40B4-BE49-F238E27FC236}">
                <a16:creationId xmlns:a16="http://schemas.microsoft.com/office/drawing/2014/main" id="{927A5996-3FA4-4658-916A-8C826C764D01}"/>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id="{0F5E58E3-EF49-40ED-BCDD-29BEDF7B6EE2}"/>
              </a:ext>
            </a:extLst>
          </p:cNvPr>
          <p:cNvSpPr>
            <a:spLocks noGrp="1"/>
          </p:cNvSpPr>
          <p:nvPr>
            <p:ph type="sldNum" sz="quarter" idx="12"/>
          </p:nvPr>
        </p:nvSpPr>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2876707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5501-14A8-497D-8E69-E2F68BAD4EE7}"/>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A7888F04-DB12-48C4-93F0-A233473495B3}"/>
              </a:ext>
            </a:extLst>
          </p:cNvPr>
          <p:cNvSpPr>
            <a:spLocks noGrp="1"/>
          </p:cNvSpPr>
          <p:nvPr>
            <p:ph idx="1"/>
          </p:nvPr>
        </p:nvSpPr>
        <p:spPr>
          <a:xfrm>
            <a:off x="5183188" y="987425"/>
            <a:ext cx="6172200" cy="4873625"/>
          </a:xfrm>
        </p:spPr>
        <p:txBody>
          <a:bodyPr/>
          <a:lstStyle>
            <a:lvl1pPr>
              <a:spcBef>
                <a:spcPts val="1200"/>
              </a:spcBef>
              <a:defRPr sz="3200"/>
            </a:lvl1pPr>
            <a:lvl2pPr>
              <a:spcBef>
                <a:spcPts val="1200"/>
              </a:spcBef>
              <a:defRPr sz="2800"/>
            </a:lvl2pPr>
            <a:lvl3pPr>
              <a:spcBef>
                <a:spcPts val="1200"/>
              </a:spcBef>
              <a:defRPr sz="2400"/>
            </a:lvl3pPr>
            <a:lvl4pPr>
              <a:spcBef>
                <a:spcPts val="1200"/>
              </a:spcBef>
              <a:defRPr sz="2000"/>
            </a:lvl4pPr>
            <a:lvl5pPr>
              <a:spcBef>
                <a:spcPts val="1200"/>
              </a:spcBef>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3">
            <a:extLst>
              <a:ext uri="{FF2B5EF4-FFF2-40B4-BE49-F238E27FC236}">
                <a16:creationId xmlns:a16="http://schemas.microsoft.com/office/drawing/2014/main" id="{54C3D59F-6133-4E43-A674-40DA454C9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C047A1-E6D5-46C3-BDDC-60C7EF589229}"/>
              </a:ext>
            </a:extLst>
          </p:cNvPr>
          <p:cNvSpPr>
            <a:spLocks noGrp="1"/>
          </p:cNvSpPr>
          <p:nvPr>
            <p:ph type="dt" sz="half" idx="10"/>
          </p:nvPr>
        </p:nvSpPr>
        <p:spPr/>
        <p:txBody>
          <a:bodyPr/>
          <a:lstStyle/>
          <a:p>
            <a:fld id="{E7C24CE9-BE6C-4CD2-A4E2-1E21B6FCC376}" type="datetime1">
              <a:rPr lang="en-AU" smtClean="0"/>
              <a:t>30/04/2022</a:t>
            </a:fld>
            <a:endParaRPr lang="en-AU" dirty="0"/>
          </a:p>
        </p:txBody>
      </p:sp>
      <p:sp>
        <p:nvSpPr>
          <p:cNvPr id="6" name="Footer Placeholder 5">
            <a:extLst>
              <a:ext uri="{FF2B5EF4-FFF2-40B4-BE49-F238E27FC236}">
                <a16:creationId xmlns:a16="http://schemas.microsoft.com/office/drawing/2014/main" id="{98CFE1AE-38DC-41B7-84A8-3463F7728AEC}"/>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04681E49-588C-4FD1-B3C2-FBB5C0DEAB47}"/>
              </a:ext>
            </a:extLst>
          </p:cNvPr>
          <p:cNvSpPr>
            <a:spLocks noGrp="1"/>
          </p:cNvSpPr>
          <p:nvPr>
            <p:ph type="sldNum" sz="quarter" idx="12"/>
          </p:nvPr>
        </p:nvSpPr>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424075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E060-27BD-4124-B26D-B8B722FA0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92D7192-A2EA-4F22-B6C9-F3C69157EB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a16="http://schemas.microsoft.com/office/drawing/2014/main" id="{A1BDC671-BC12-42B7-9ADE-2789413A6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2915-48C8-4B5B-9548-BAC6AB0EA304}"/>
              </a:ext>
            </a:extLst>
          </p:cNvPr>
          <p:cNvSpPr>
            <a:spLocks noGrp="1"/>
          </p:cNvSpPr>
          <p:nvPr>
            <p:ph type="dt" sz="half" idx="10"/>
          </p:nvPr>
        </p:nvSpPr>
        <p:spPr/>
        <p:txBody>
          <a:bodyPr/>
          <a:lstStyle/>
          <a:p>
            <a:fld id="{3F98F331-0610-4803-A359-DAC9FD7529E8}" type="datetime1">
              <a:rPr lang="en-AU" smtClean="0"/>
              <a:t>30/04/2022</a:t>
            </a:fld>
            <a:endParaRPr lang="en-AU" dirty="0"/>
          </a:p>
        </p:txBody>
      </p:sp>
      <p:sp>
        <p:nvSpPr>
          <p:cNvPr id="6" name="Footer Placeholder 5">
            <a:extLst>
              <a:ext uri="{FF2B5EF4-FFF2-40B4-BE49-F238E27FC236}">
                <a16:creationId xmlns:a16="http://schemas.microsoft.com/office/drawing/2014/main" id="{4572589B-7329-4243-B5EE-C2F8494CFAA4}"/>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AF11CBB1-5D47-48F0-B48B-71669CCC1233}"/>
              </a:ext>
            </a:extLst>
          </p:cNvPr>
          <p:cNvSpPr>
            <a:spLocks noGrp="1"/>
          </p:cNvSpPr>
          <p:nvPr>
            <p:ph type="sldNum" sz="quarter" idx="12"/>
          </p:nvPr>
        </p:nvSpPr>
        <p:spPr/>
        <p:txBody>
          <a:bodyPr/>
          <a:lstStyle/>
          <a:p>
            <a:fld id="{BC40CAD0-67DF-460D-91EF-3C97C155B9CF}" type="slidenum">
              <a:rPr lang="en-AU" smtClean="0"/>
              <a:t>‹#›</a:t>
            </a:fld>
            <a:endParaRPr lang="en-AU" dirty="0"/>
          </a:p>
        </p:txBody>
      </p:sp>
    </p:spTree>
    <p:extLst>
      <p:ext uri="{BB962C8B-B14F-4D97-AF65-F5344CB8AC3E}">
        <p14:creationId xmlns:p14="http://schemas.microsoft.com/office/powerpoint/2010/main" val="2461936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650256-5CB9-428A-B79B-FF4BB550676C}"/>
              </a:ext>
            </a:extLst>
          </p:cNvPr>
          <p:cNvSpPr>
            <a:spLocks noGrp="1"/>
          </p:cNvSpPr>
          <p:nvPr>
            <p:ph type="title"/>
          </p:nvPr>
        </p:nvSpPr>
        <p:spPr>
          <a:xfrm>
            <a:off x="201593" y="18966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90C4B4DC-B3A2-4B41-84C6-54FC02964D3B}"/>
              </a:ext>
            </a:extLst>
          </p:cNvPr>
          <p:cNvSpPr>
            <a:spLocks noGrp="1"/>
          </p:cNvSpPr>
          <p:nvPr>
            <p:ph type="body" idx="1"/>
          </p:nvPr>
        </p:nvSpPr>
        <p:spPr>
          <a:xfrm>
            <a:off x="259466" y="1786691"/>
            <a:ext cx="571307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83282789-B673-4660-9502-51230437F55D}"/>
              </a:ext>
            </a:extLst>
          </p:cNvPr>
          <p:cNvSpPr>
            <a:spLocks noGrp="1"/>
          </p:cNvSpPr>
          <p:nvPr>
            <p:ph type="dt" sz="half" idx="2"/>
          </p:nvPr>
        </p:nvSpPr>
        <p:spPr>
          <a:xfrm>
            <a:off x="201593"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CBB43-99DF-4900-90C0-84D402D3027D}" type="datetime1">
              <a:rPr lang="en-AU" smtClean="0"/>
              <a:t>30/04/2022</a:t>
            </a:fld>
            <a:endParaRPr lang="en-AU" dirty="0"/>
          </a:p>
        </p:txBody>
      </p:sp>
      <p:sp>
        <p:nvSpPr>
          <p:cNvPr id="5" name="Footer Placeholder 4">
            <a:extLst>
              <a:ext uri="{FF2B5EF4-FFF2-40B4-BE49-F238E27FC236}">
                <a16:creationId xmlns:a16="http://schemas.microsoft.com/office/drawing/2014/main" id="{94D3C831-991B-421D-AAFF-7FF4CDAEB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id="{45BD7901-ECD0-456D-B4D8-9A7BEDDB2B84}"/>
              </a:ext>
            </a:extLst>
          </p:cNvPr>
          <p:cNvSpPr>
            <a:spLocks noGrp="1"/>
          </p:cNvSpPr>
          <p:nvPr>
            <p:ph type="sldNum" sz="quarter" idx="4"/>
          </p:nvPr>
        </p:nvSpPr>
        <p:spPr>
          <a:xfrm>
            <a:off x="930130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0CAD0-67DF-460D-91EF-3C97C155B9CF}" type="slidenum">
              <a:rPr lang="en-AU" smtClean="0"/>
              <a:t>‹#›</a:t>
            </a:fld>
            <a:endParaRPr lang="en-AU" dirty="0"/>
          </a:p>
        </p:txBody>
      </p:sp>
    </p:spTree>
    <p:extLst>
      <p:ext uri="{BB962C8B-B14F-4D97-AF65-F5344CB8AC3E}">
        <p14:creationId xmlns:p14="http://schemas.microsoft.com/office/powerpoint/2010/main" val="1146884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200" b="1" kern="1200">
          <a:solidFill>
            <a:schemeClr val="bg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tiff"/></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1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111/2041-210x.13650" TargetMode="External"/><Relationship Id="rId2" Type="http://schemas.openxmlformats.org/officeDocument/2006/relationships/hyperlink" Target="http://www.bom.gov.au/water/awra/2012/documents/assessment-lr.pdf" TargetMode="External"/><Relationship Id="rId1" Type="http://schemas.openxmlformats.org/officeDocument/2006/relationships/slideLayout" Target="../slideLayouts/slideLayout2.xml"/><Relationship Id="rId6" Type="http://schemas.openxmlformats.org/officeDocument/2006/relationships/hyperlink" Target="http://pid.geoscience.gov.au/dataset/ga/144413" TargetMode="External"/><Relationship Id="rId5" Type="http://schemas.openxmlformats.org/officeDocument/2006/relationships/hyperlink" Target="https://doi.org/10.1016/j.geoderma.2019.114094" TargetMode="External"/><Relationship Id="rId4" Type="http://schemas.openxmlformats.org/officeDocument/2006/relationships/hyperlink" Target="https://www.mdba.gov.au/sites/default/files/pubs/The-murray-darling-basin-and-water-management-fact-sheet.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reachwater.org.uk/" TargetMode="External"/><Relationship Id="rId5" Type="http://schemas.openxmlformats.org/officeDocument/2006/relationships/hyperlink" Target="https://www.flickr.com/photos/reachwater/20566604615/"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tiff"/><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AD2F79-D771-4329-BDEB-C9D975C2F6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17490"/>
            <a:ext cx="12192000" cy="6875490"/>
          </a:xfrm>
          <a:prstGeom prst="rect">
            <a:avLst/>
          </a:prstGeom>
        </p:spPr>
      </p:pic>
      <p:sp>
        <p:nvSpPr>
          <p:cNvPr id="8" name="Rectangle 7">
            <a:extLst>
              <a:ext uri="{FF2B5EF4-FFF2-40B4-BE49-F238E27FC236}">
                <a16:creationId xmlns:a16="http://schemas.microsoft.com/office/drawing/2014/main" id="{D8E85EEA-C53E-49E1-99DC-E84E71FDDF65}"/>
              </a:ext>
            </a:extLst>
          </p:cNvPr>
          <p:cNvSpPr/>
          <p:nvPr/>
        </p:nvSpPr>
        <p:spPr>
          <a:xfrm>
            <a:off x="0" y="-22715"/>
            <a:ext cx="12192000" cy="6875489"/>
          </a:xfrm>
          <a:prstGeom prst="rect">
            <a:avLst/>
          </a:prstGeom>
          <a:solidFill>
            <a:srgbClr val="16181C">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2F1BB87B-AC89-40F2-8AF0-12E7745CD745}"/>
              </a:ext>
            </a:extLst>
          </p:cNvPr>
          <p:cNvSpPr>
            <a:spLocks noGrp="1"/>
          </p:cNvSpPr>
          <p:nvPr>
            <p:ph type="ctrTitle"/>
          </p:nvPr>
        </p:nvSpPr>
        <p:spPr>
          <a:xfrm>
            <a:off x="237454" y="1252204"/>
            <a:ext cx="11717079" cy="1912722"/>
          </a:xfrm>
        </p:spPr>
        <p:txBody>
          <a:bodyPr>
            <a:normAutofit/>
          </a:bodyPr>
          <a:lstStyle/>
          <a:p>
            <a:pPr>
              <a:lnSpc>
                <a:spcPct val="110000"/>
              </a:lnSpc>
            </a:pPr>
            <a:r>
              <a:rPr lang="en-GB" sz="4200" b="1" dirty="0">
                <a:latin typeface="Arial" panose="020B0604020202020204" pitchFamily="34" charset="0"/>
                <a:ea typeface="Calibri" panose="020F0502020204030204" pitchFamily="34" charset="0"/>
                <a:cs typeface="Times New Roman" panose="02020603050405020304" pitchFamily="18" charset="0"/>
              </a:rPr>
              <a:t>3D Mapping of depth to sodicity constraint for cropping across the Murray-Darling Basin</a:t>
            </a:r>
            <a:endParaRPr lang="en-AU" sz="4200" dirty="0"/>
          </a:p>
        </p:txBody>
      </p:sp>
      <p:sp>
        <p:nvSpPr>
          <p:cNvPr id="3" name="Subtitle 2">
            <a:extLst>
              <a:ext uri="{FF2B5EF4-FFF2-40B4-BE49-F238E27FC236}">
                <a16:creationId xmlns:a16="http://schemas.microsoft.com/office/drawing/2014/main" id="{124EEA4D-DDD6-4E3A-B00B-55E68515CFEA}"/>
              </a:ext>
            </a:extLst>
          </p:cNvPr>
          <p:cNvSpPr>
            <a:spLocks noGrp="1"/>
          </p:cNvSpPr>
          <p:nvPr>
            <p:ph type="subTitle" idx="1"/>
          </p:nvPr>
        </p:nvSpPr>
        <p:spPr>
          <a:xfrm>
            <a:off x="597691" y="3574383"/>
            <a:ext cx="10996603" cy="2918112"/>
          </a:xfrm>
        </p:spPr>
        <p:txBody>
          <a:bodyPr>
            <a:noAutofit/>
          </a:bodyPr>
          <a:lstStyle/>
          <a:p>
            <a:pPr algn="ctr">
              <a:lnSpc>
                <a:spcPct val="107000"/>
              </a:lnSpc>
              <a:spcAft>
                <a:spcPts val="800"/>
              </a:spcAft>
            </a:pP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Pozza, L.E. </a:t>
            </a:r>
            <a: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1, </a:t>
            </a: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Filippi, P. </a:t>
            </a:r>
            <a: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1</a:t>
            </a: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Haan, S.</a:t>
            </a:r>
            <a: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2</a:t>
            </a: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a:t>
            </a:r>
            <a:r>
              <a:rPr lang="en-GB" sz="2200" dirty="0" err="1">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Scalzo</a:t>
            </a: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R.</a:t>
            </a:r>
            <a: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4,5</a:t>
            </a: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Jones, E</a:t>
            </a:r>
            <a: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.1</a:t>
            </a: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Odeh, I.O.A</a:t>
            </a:r>
            <a: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.1</a:t>
            </a: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Triantafilis, J.</a:t>
            </a:r>
            <a: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3</a:t>
            </a: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Whelan, B.</a:t>
            </a:r>
            <a: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1</a:t>
            </a: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Bishop, T.F.A</a:t>
            </a:r>
            <a: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1</a:t>
            </a:r>
            <a:br>
              <a:rPr lang="en-GB" sz="22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br>
            <a:endParaRPr lang="en-AU" sz="22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34000"/>
              </a:lnSpc>
              <a:spcBef>
                <a:spcPts val="0"/>
              </a:spcBef>
            </a:pPr>
            <a:r>
              <a:rPr lang="en-GB" sz="14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a:t>
            </a:r>
            <a:r>
              <a:rPr lang="en-GB" sz="14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1 </a:t>
            </a:r>
            <a:r>
              <a:rPr lang="en-GB" sz="14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Sydney Institute of Agriculture, School of Life and Environmental Sciences, The University of Sydney, NSW, Australia</a:t>
            </a:r>
            <a:endParaRPr lang="en-AU" sz="14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34000"/>
              </a:lnSpc>
              <a:spcBef>
                <a:spcPts val="0"/>
              </a:spcBef>
            </a:pPr>
            <a:r>
              <a:rPr lang="en-GB" sz="14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2</a:t>
            </a:r>
            <a:r>
              <a:rPr lang="en-GB" sz="14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Sydney Informatics Hub, The University of Sydney, NSW, Australia</a:t>
            </a:r>
            <a:endParaRPr lang="en-AU" sz="14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34000"/>
              </a:lnSpc>
              <a:spcBef>
                <a:spcPts val="0"/>
              </a:spcBef>
            </a:pPr>
            <a:r>
              <a:rPr lang="en-GB" sz="14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3 </a:t>
            </a:r>
            <a:r>
              <a:rPr lang="en-US" sz="14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Manaaki Whenua – Landcare Research, Lincoln, New Zealand</a:t>
            </a:r>
          </a:p>
          <a:p>
            <a:pPr algn="ctr">
              <a:lnSpc>
                <a:spcPct val="134000"/>
              </a:lnSpc>
              <a:spcBef>
                <a:spcPts val="0"/>
              </a:spcBef>
            </a:pPr>
            <a:r>
              <a:rPr lang="en-GB" sz="1400" baseline="300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4</a:t>
            </a:r>
            <a:r>
              <a:rPr lang="en-GB" sz="14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a:t>
            </a:r>
            <a:r>
              <a:rPr lang="en-GB" sz="1400" dirty="0">
                <a:ln>
                  <a:noFill/>
                </a:ln>
                <a:solidFill>
                  <a:schemeClr val="bg1"/>
                </a:solidFill>
                <a:effectLst>
                  <a:outerShdw blurRad="38100" dist="38100" dir="2700000" algn="tl">
                    <a:srgbClr val="000000">
                      <a:alpha val="43137"/>
                    </a:srgbClr>
                  </a:outerShdw>
                </a:effectLst>
                <a:latin typeface="Arial" panose="020B0604020202020204" pitchFamily="34" charset="0"/>
                <a:ea typeface="Arial Unicode MS"/>
                <a:cs typeface="Times New Roman" panose="02020603050405020304" pitchFamily="18" charset="0"/>
              </a:rPr>
              <a:t>School of Mathematics &amp; Statistics, University of Sydney</a:t>
            </a:r>
            <a:br>
              <a:rPr lang="en-GB" sz="1400" dirty="0">
                <a:ln>
                  <a:noFill/>
                </a:ln>
                <a:solidFill>
                  <a:schemeClr val="bg1"/>
                </a:solidFill>
                <a:effectLst>
                  <a:outerShdw blurRad="38100" dist="38100" dir="2700000" algn="tl">
                    <a:srgbClr val="000000">
                      <a:alpha val="43137"/>
                    </a:srgbClr>
                  </a:outerShdw>
                </a:effectLst>
                <a:latin typeface="Arial" panose="020B0604020202020204" pitchFamily="34" charset="0"/>
                <a:ea typeface="Arial Unicode MS"/>
                <a:cs typeface="Times New Roman" panose="02020603050405020304" pitchFamily="18" charset="0"/>
              </a:rPr>
            </a:br>
            <a:r>
              <a:rPr lang="en-GB" sz="1400" baseline="30000" dirty="0">
                <a:ln>
                  <a:noFill/>
                </a:ln>
                <a:solidFill>
                  <a:schemeClr val="bg1"/>
                </a:solidFill>
                <a:effectLst>
                  <a:outerShdw blurRad="38100" dist="38100" dir="2700000" algn="tl">
                    <a:srgbClr val="000000">
                      <a:alpha val="43137"/>
                    </a:srgbClr>
                  </a:outerShdw>
                </a:effectLst>
                <a:latin typeface="Arial" panose="020B0604020202020204" pitchFamily="34" charset="0"/>
                <a:ea typeface="Arial Unicode MS"/>
                <a:cs typeface="Times New Roman" panose="02020603050405020304" pitchFamily="18" charset="0"/>
              </a:rPr>
              <a:t>5</a:t>
            </a:r>
            <a:r>
              <a:rPr lang="en-GB" sz="1400" dirty="0">
                <a:ln>
                  <a:noFill/>
                </a:ln>
                <a:solidFill>
                  <a:schemeClr val="bg1"/>
                </a:solidFill>
                <a:effectLst>
                  <a:outerShdw blurRad="38100" dist="38100" dir="2700000" algn="tl">
                    <a:srgbClr val="000000">
                      <a:alpha val="43137"/>
                    </a:srgbClr>
                  </a:outerShdw>
                </a:effectLst>
                <a:latin typeface="Arial" panose="020B0604020202020204" pitchFamily="34" charset="0"/>
                <a:ea typeface="Arial Unicode MS"/>
                <a:cs typeface="Times New Roman" panose="02020603050405020304" pitchFamily="18" charset="0"/>
              </a:rPr>
              <a:t> ARC ITTC in Data Analytics for Resources and the Environment (DARE)</a:t>
            </a:r>
            <a:endParaRPr lang="en-AU" sz="14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Bef>
                <a:spcPts val="0"/>
              </a:spcBef>
            </a:pPr>
            <a:r>
              <a:rPr lang="en-GB" sz="2200"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a:t>
            </a:r>
            <a:endParaRPr lang="en-AU" sz="22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endParaRPr lang="en-AU" sz="2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5315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1BBA1F-D3B5-4606-BA47-57F03635F26C}"/>
              </a:ext>
            </a:extLst>
          </p:cNvPr>
          <p:cNvSpPr/>
          <p:nvPr/>
        </p:nvSpPr>
        <p:spPr>
          <a:xfrm>
            <a:off x="147493" y="1519475"/>
            <a:ext cx="5948506"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6440BA1C-7F12-4F1C-B711-0120692C1E23}"/>
              </a:ext>
            </a:extLst>
          </p:cNvPr>
          <p:cNvSpPr/>
          <p:nvPr/>
        </p:nvSpPr>
        <p:spPr>
          <a:xfrm>
            <a:off x="147492" y="136525"/>
            <a:ext cx="11897013" cy="1260000"/>
          </a:xfrm>
          <a:prstGeom prst="rect">
            <a:avLst/>
          </a:prstGeom>
          <a:gradFill>
            <a:gsLst>
              <a:gs pos="82000">
                <a:srgbClr val="988183"/>
              </a:gs>
              <a:gs pos="50000">
                <a:srgbClr val="404144"/>
              </a:gs>
              <a:gs pos="100000">
                <a:srgbClr val="FFCCC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B01F908F-7B07-4A83-96CE-087C05767F15}"/>
              </a:ext>
            </a:extLst>
          </p:cNvPr>
          <p:cNvSpPr>
            <a:spLocks noGrp="1"/>
          </p:cNvSpPr>
          <p:nvPr>
            <p:ph type="title"/>
          </p:nvPr>
        </p:nvSpPr>
        <p:spPr>
          <a:xfrm>
            <a:off x="223284" y="210659"/>
            <a:ext cx="10515600" cy="1119118"/>
          </a:xfrm>
        </p:spPr>
        <p:txBody>
          <a:bodyPr/>
          <a:lstStyle/>
          <a:p>
            <a:r>
              <a:rPr lang="en-US" dirty="0"/>
              <a:t>Horizontal information</a:t>
            </a:r>
            <a:endParaRPr lang="en-AU" dirty="0"/>
          </a:p>
        </p:txBody>
      </p:sp>
      <p:sp>
        <p:nvSpPr>
          <p:cNvPr id="3" name="Content Placeholder 2">
            <a:extLst>
              <a:ext uri="{FF2B5EF4-FFF2-40B4-BE49-F238E27FC236}">
                <a16:creationId xmlns:a16="http://schemas.microsoft.com/office/drawing/2014/main" id="{B8E9B702-7572-476E-8BFC-84328DBFF85F}"/>
              </a:ext>
            </a:extLst>
          </p:cNvPr>
          <p:cNvSpPr>
            <a:spLocks noGrp="1"/>
          </p:cNvSpPr>
          <p:nvPr>
            <p:ph idx="1"/>
          </p:nvPr>
        </p:nvSpPr>
        <p:spPr>
          <a:xfrm>
            <a:off x="223284" y="1597919"/>
            <a:ext cx="5778682" cy="5049422"/>
          </a:xfrm>
        </p:spPr>
        <p:txBody>
          <a:bodyPr>
            <a:normAutofit fontScale="92500" lnSpcReduction="10000"/>
          </a:bodyPr>
          <a:lstStyle/>
          <a:p>
            <a:pPr marL="0" indent="0">
              <a:lnSpc>
                <a:spcPct val="114000"/>
              </a:lnSpc>
              <a:buNone/>
            </a:pPr>
            <a:r>
              <a:rPr lang="en-US" sz="3000" b="1" dirty="0"/>
              <a:t>Soil survey data cleaning</a:t>
            </a:r>
          </a:p>
          <a:p>
            <a:pPr>
              <a:lnSpc>
                <a:spcPct val="114000"/>
              </a:lnSpc>
            </a:pPr>
            <a:r>
              <a:rPr lang="en-US" sz="2400" dirty="0"/>
              <a:t>NSSC = soil data from many different surveys</a:t>
            </a:r>
          </a:p>
          <a:p>
            <a:pPr lvl="1">
              <a:lnSpc>
                <a:spcPct val="114000"/>
              </a:lnSpc>
              <a:spcBef>
                <a:spcPts val="1200"/>
              </a:spcBef>
            </a:pPr>
            <a:r>
              <a:rPr lang="en-US" sz="1600" dirty="0"/>
              <a:t>Different protocols, different recording</a:t>
            </a:r>
          </a:p>
          <a:p>
            <a:pPr lvl="1">
              <a:lnSpc>
                <a:spcPct val="114000"/>
              </a:lnSpc>
              <a:spcBef>
                <a:spcPts val="1200"/>
              </a:spcBef>
            </a:pPr>
            <a:r>
              <a:rPr lang="en-US" sz="1600" dirty="0"/>
              <a:t>Even with intensive cleaning and harmonization, weird things still happening</a:t>
            </a:r>
          </a:p>
          <a:p>
            <a:pPr lvl="1">
              <a:lnSpc>
                <a:spcPct val="114000"/>
              </a:lnSpc>
              <a:spcBef>
                <a:spcPts val="1200"/>
              </a:spcBef>
            </a:pPr>
            <a:r>
              <a:rPr lang="en-US" sz="1600" dirty="0"/>
              <a:t>e.g. multiple observations for a single site and depth</a:t>
            </a:r>
          </a:p>
          <a:p>
            <a:pPr lvl="2">
              <a:lnSpc>
                <a:spcPct val="110000"/>
              </a:lnSpc>
              <a:spcBef>
                <a:spcPts val="1200"/>
              </a:spcBef>
              <a:buFont typeface="Wingdings" panose="05000000000000000000" pitchFamily="2" charset="2"/>
              <a:buChar char="à"/>
            </a:pPr>
            <a:r>
              <a:rPr lang="en-US" sz="1400" dirty="0">
                <a:sym typeface="Wingdings" panose="05000000000000000000" pitchFamily="2" charset="2"/>
              </a:rPr>
              <a:t>1.5% vs 60%</a:t>
            </a:r>
          </a:p>
          <a:p>
            <a:pPr lvl="2">
              <a:lnSpc>
                <a:spcPct val="110000"/>
              </a:lnSpc>
              <a:spcBef>
                <a:spcPts val="1200"/>
              </a:spcBef>
              <a:buFont typeface="Wingdings" panose="05000000000000000000" pitchFamily="2" charset="2"/>
              <a:buChar char="à"/>
            </a:pPr>
            <a:r>
              <a:rPr lang="en-US" sz="1400" dirty="0">
                <a:sym typeface="Wingdings" panose="05000000000000000000" pitchFamily="2" charset="2"/>
              </a:rPr>
              <a:t>10 observations for single site and depth</a:t>
            </a:r>
          </a:p>
          <a:p>
            <a:pPr>
              <a:lnSpc>
                <a:spcPct val="114000"/>
              </a:lnSpc>
            </a:pPr>
            <a:r>
              <a:rPr lang="en-US" sz="2400" dirty="0"/>
              <a:t>Excluded observations where ESP &gt; 40%</a:t>
            </a:r>
            <a:endParaRPr lang="en-US" sz="2100" dirty="0"/>
          </a:p>
          <a:p>
            <a:pPr lvl="1">
              <a:lnSpc>
                <a:spcPct val="114000"/>
              </a:lnSpc>
              <a:spcBef>
                <a:spcPts val="1200"/>
              </a:spcBef>
            </a:pPr>
            <a:r>
              <a:rPr lang="en-US" sz="1600" dirty="0"/>
              <a:t>Harder to know what is ‘real’ </a:t>
            </a:r>
          </a:p>
          <a:p>
            <a:pPr lvl="1">
              <a:lnSpc>
                <a:spcPct val="114000"/>
              </a:lnSpc>
              <a:spcBef>
                <a:spcPts val="1200"/>
              </a:spcBef>
            </a:pPr>
            <a:r>
              <a:rPr lang="en-US" sz="1600" dirty="0"/>
              <a:t>Possibly stemming from different CEC calculation</a:t>
            </a:r>
          </a:p>
        </p:txBody>
      </p:sp>
      <p:sp>
        <p:nvSpPr>
          <p:cNvPr id="4" name="Slide Number Placeholder 3">
            <a:extLst>
              <a:ext uri="{FF2B5EF4-FFF2-40B4-BE49-F238E27FC236}">
                <a16:creationId xmlns:a16="http://schemas.microsoft.com/office/drawing/2014/main" id="{7F6AAADE-23EC-4A77-B43C-D4C0EB7CEF28}"/>
              </a:ext>
            </a:extLst>
          </p:cNvPr>
          <p:cNvSpPr>
            <a:spLocks noGrp="1"/>
          </p:cNvSpPr>
          <p:nvPr>
            <p:ph type="sldNum" sz="quarter" idx="12"/>
          </p:nvPr>
        </p:nvSpPr>
        <p:spPr/>
        <p:txBody>
          <a:bodyPr/>
          <a:lstStyle/>
          <a:p>
            <a:fld id="{BC40CAD0-67DF-460D-91EF-3C97C155B9CF}" type="slidenum">
              <a:rPr lang="en-AU" smtClean="0"/>
              <a:t>10</a:t>
            </a:fld>
            <a:endParaRPr lang="en-AU" dirty="0"/>
          </a:p>
        </p:txBody>
      </p:sp>
      <p:pic>
        <p:nvPicPr>
          <p:cNvPr id="14" name="Picture 13">
            <a:extLst>
              <a:ext uri="{FF2B5EF4-FFF2-40B4-BE49-F238E27FC236}">
                <a16:creationId xmlns:a16="http://schemas.microsoft.com/office/drawing/2014/main" id="{B57507E6-4E47-4DC5-BD5A-686CF7FB5A10}"/>
              </a:ext>
            </a:extLst>
          </p:cNvPr>
          <p:cNvPicPr>
            <a:picLocks noChangeAspect="1"/>
          </p:cNvPicPr>
          <p:nvPr/>
        </p:nvPicPr>
        <p:blipFill>
          <a:blip r:embed="rId3" cstate="hqprint">
            <a:alphaModFix/>
            <a:extLst>
              <a:ext uri="{28A0092B-C50C-407E-A947-70E740481C1C}">
                <a14:useLocalDpi xmlns:a14="http://schemas.microsoft.com/office/drawing/2010/main"/>
              </a:ext>
            </a:extLst>
          </a:blip>
          <a:stretch>
            <a:fillRect/>
          </a:stretch>
        </p:blipFill>
        <p:spPr>
          <a:xfrm>
            <a:off x="10931195" y="-519635"/>
            <a:ext cx="1113310" cy="454767"/>
          </a:xfrm>
          <a:prstGeom prst="rect">
            <a:avLst/>
          </a:prstGeom>
        </p:spPr>
      </p:pic>
      <p:pic>
        <p:nvPicPr>
          <p:cNvPr id="11" name="Picture 10" descr="Chart, scatter chart&#10;&#10;Description automatically generated">
            <a:extLst>
              <a:ext uri="{FF2B5EF4-FFF2-40B4-BE49-F238E27FC236}">
                <a16:creationId xmlns:a16="http://schemas.microsoft.com/office/drawing/2014/main" id="{24AD9488-60FF-416E-A4DE-D0C33791D824}"/>
              </a:ext>
            </a:extLst>
          </p:cNvPr>
          <p:cNvPicPr>
            <a:picLocks noChangeAspect="1"/>
          </p:cNvPicPr>
          <p:nvPr/>
        </p:nvPicPr>
        <p:blipFill rotWithShape="1">
          <a:blip r:embed="rId4">
            <a:extLst>
              <a:ext uri="{28A0092B-C50C-407E-A947-70E740481C1C}">
                <a14:useLocalDpi xmlns:a14="http://schemas.microsoft.com/office/drawing/2010/main" val="0"/>
              </a:ext>
            </a:extLst>
          </a:blip>
          <a:srcRect r="15811"/>
          <a:stretch/>
        </p:blipFill>
        <p:spPr>
          <a:xfrm>
            <a:off x="6327936" y="1403911"/>
            <a:ext cx="5509100" cy="5453566"/>
          </a:xfrm>
          <a:prstGeom prst="rect">
            <a:avLst/>
          </a:prstGeom>
        </p:spPr>
      </p:pic>
      <p:pic>
        <p:nvPicPr>
          <p:cNvPr id="12" name="Picture 11">
            <a:extLst>
              <a:ext uri="{FF2B5EF4-FFF2-40B4-BE49-F238E27FC236}">
                <a16:creationId xmlns:a16="http://schemas.microsoft.com/office/drawing/2014/main" id="{4F8E0B56-0208-4CBA-9AAB-AFFDE8C371A8}"/>
              </a:ext>
            </a:extLst>
          </p:cNvPr>
          <p:cNvPicPr>
            <a:picLocks noChangeAspect="1"/>
          </p:cNvPicPr>
          <p:nvPr/>
        </p:nvPicPr>
        <p:blipFill rotWithShape="1">
          <a:blip r:embed="rId5"/>
          <a:srcRect r="24137"/>
          <a:stretch/>
        </p:blipFill>
        <p:spPr>
          <a:xfrm>
            <a:off x="6767772" y="1762667"/>
            <a:ext cx="938547" cy="2519898"/>
          </a:xfrm>
          <a:prstGeom prst="rect">
            <a:avLst/>
          </a:prstGeom>
        </p:spPr>
      </p:pic>
      <p:sp>
        <p:nvSpPr>
          <p:cNvPr id="13" name="TextBox 12">
            <a:extLst>
              <a:ext uri="{FF2B5EF4-FFF2-40B4-BE49-F238E27FC236}">
                <a16:creationId xmlns:a16="http://schemas.microsoft.com/office/drawing/2014/main" id="{61330A2D-3B60-4EFC-8DC3-0B0538968DBB}"/>
              </a:ext>
            </a:extLst>
          </p:cNvPr>
          <p:cNvSpPr txBox="1"/>
          <p:nvPr/>
        </p:nvSpPr>
        <p:spPr>
          <a:xfrm>
            <a:off x="6767772" y="1485668"/>
            <a:ext cx="879675" cy="276999"/>
          </a:xfrm>
          <a:prstGeom prst="rect">
            <a:avLst/>
          </a:prstGeom>
          <a:solidFill>
            <a:schemeClr val="bg1"/>
          </a:solidFill>
        </p:spPr>
        <p:txBody>
          <a:bodyPr wrap="square" rtlCol="0">
            <a:spAutoFit/>
          </a:bodyPr>
          <a:lstStyle/>
          <a:p>
            <a:r>
              <a:rPr lang="en-US" sz="1200" b="1" dirty="0"/>
              <a:t>Survey</a:t>
            </a:r>
            <a:endParaRPr lang="en-AU" sz="1200" b="1" dirty="0"/>
          </a:p>
        </p:txBody>
      </p:sp>
    </p:spTree>
    <p:extLst>
      <p:ext uri="{BB962C8B-B14F-4D97-AF65-F5344CB8AC3E}">
        <p14:creationId xmlns:p14="http://schemas.microsoft.com/office/powerpoint/2010/main" val="251711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12502A-132B-4E47-BAD2-B576369A3DCF}"/>
              </a:ext>
            </a:extLst>
          </p:cNvPr>
          <p:cNvSpPr/>
          <p:nvPr/>
        </p:nvSpPr>
        <p:spPr>
          <a:xfrm>
            <a:off x="147493" y="1519475"/>
            <a:ext cx="11897012" cy="789607"/>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6440BA1C-7F12-4F1C-B711-0120692C1E23}"/>
              </a:ext>
            </a:extLst>
          </p:cNvPr>
          <p:cNvSpPr/>
          <p:nvPr/>
        </p:nvSpPr>
        <p:spPr>
          <a:xfrm>
            <a:off x="147492" y="136525"/>
            <a:ext cx="11897013" cy="1260000"/>
          </a:xfrm>
          <a:prstGeom prst="rect">
            <a:avLst/>
          </a:prstGeom>
          <a:gradFill>
            <a:gsLst>
              <a:gs pos="82000">
                <a:srgbClr val="988183"/>
              </a:gs>
              <a:gs pos="50000">
                <a:srgbClr val="404144"/>
              </a:gs>
              <a:gs pos="100000">
                <a:srgbClr val="FFCCC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B01F908F-7B07-4A83-96CE-087C05767F15}"/>
              </a:ext>
            </a:extLst>
          </p:cNvPr>
          <p:cNvSpPr>
            <a:spLocks noGrp="1"/>
          </p:cNvSpPr>
          <p:nvPr>
            <p:ph type="title"/>
          </p:nvPr>
        </p:nvSpPr>
        <p:spPr>
          <a:xfrm>
            <a:off x="220702" y="206966"/>
            <a:ext cx="10515600" cy="1119118"/>
          </a:xfrm>
        </p:spPr>
        <p:txBody>
          <a:bodyPr/>
          <a:lstStyle/>
          <a:p>
            <a:r>
              <a:rPr lang="en-US" dirty="0"/>
              <a:t>Horizontal information</a:t>
            </a:r>
            <a:endParaRPr lang="en-AU" dirty="0"/>
          </a:p>
        </p:txBody>
      </p:sp>
      <p:sp>
        <p:nvSpPr>
          <p:cNvPr id="3" name="Content Placeholder 2">
            <a:extLst>
              <a:ext uri="{FF2B5EF4-FFF2-40B4-BE49-F238E27FC236}">
                <a16:creationId xmlns:a16="http://schemas.microsoft.com/office/drawing/2014/main" id="{B8E9B702-7572-476E-8BFC-84328DBFF85F}"/>
              </a:ext>
            </a:extLst>
          </p:cNvPr>
          <p:cNvSpPr>
            <a:spLocks noGrp="1"/>
          </p:cNvSpPr>
          <p:nvPr>
            <p:ph idx="1"/>
          </p:nvPr>
        </p:nvSpPr>
        <p:spPr>
          <a:xfrm>
            <a:off x="220702" y="1661068"/>
            <a:ext cx="5556813" cy="586539"/>
          </a:xfrm>
        </p:spPr>
        <p:txBody>
          <a:bodyPr>
            <a:normAutofit/>
          </a:bodyPr>
          <a:lstStyle/>
          <a:p>
            <a:pPr marL="0" indent="0">
              <a:spcAft>
                <a:spcPts val="1200"/>
              </a:spcAft>
              <a:buNone/>
            </a:pPr>
            <a:r>
              <a:rPr lang="en-US" sz="3000" b="1" dirty="0"/>
              <a:t>Covariate data</a:t>
            </a:r>
            <a:endParaRPr lang="en-AU" dirty="0"/>
          </a:p>
        </p:txBody>
      </p:sp>
      <p:sp>
        <p:nvSpPr>
          <p:cNvPr id="4" name="Slide Number Placeholder 3">
            <a:extLst>
              <a:ext uri="{FF2B5EF4-FFF2-40B4-BE49-F238E27FC236}">
                <a16:creationId xmlns:a16="http://schemas.microsoft.com/office/drawing/2014/main" id="{7F6AAADE-23EC-4A77-B43C-D4C0EB7CEF28}"/>
              </a:ext>
            </a:extLst>
          </p:cNvPr>
          <p:cNvSpPr>
            <a:spLocks noGrp="1"/>
          </p:cNvSpPr>
          <p:nvPr>
            <p:ph type="sldNum" sz="quarter" idx="12"/>
          </p:nvPr>
        </p:nvSpPr>
        <p:spPr/>
        <p:txBody>
          <a:bodyPr/>
          <a:lstStyle/>
          <a:p>
            <a:fld id="{BC40CAD0-67DF-460D-91EF-3C97C155B9CF}" type="slidenum">
              <a:rPr lang="en-AU" smtClean="0"/>
              <a:t>11</a:t>
            </a:fld>
            <a:endParaRPr lang="en-AU" dirty="0"/>
          </a:p>
        </p:txBody>
      </p:sp>
      <p:pic>
        <p:nvPicPr>
          <p:cNvPr id="14" name="Picture 13">
            <a:extLst>
              <a:ext uri="{FF2B5EF4-FFF2-40B4-BE49-F238E27FC236}">
                <a16:creationId xmlns:a16="http://schemas.microsoft.com/office/drawing/2014/main" id="{B57507E6-4E47-4DC5-BD5A-686CF7FB5A10}"/>
              </a:ext>
            </a:extLst>
          </p:cNvPr>
          <p:cNvPicPr>
            <a:picLocks noChangeAspect="1"/>
          </p:cNvPicPr>
          <p:nvPr/>
        </p:nvPicPr>
        <p:blipFill>
          <a:blip r:embed="rId3" cstate="hqprint">
            <a:alphaModFix/>
            <a:extLst>
              <a:ext uri="{28A0092B-C50C-407E-A947-70E740481C1C}">
                <a14:useLocalDpi xmlns:a14="http://schemas.microsoft.com/office/drawing/2010/main"/>
              </a:ext>
            </a:extLst>
          </a:blip>
          <a:stretch>
            <a:fillRect/>
          </a:stretch>
        </p:blipFill>
        <p:spPr>
          <a:xfrm>
            <a:off x="10931195" y="-519635"/>
            <a:ext cx="1113310" cy="454767"/>
          </a:xfrm>
          <a:prstGeom prst="rect">
            <a:avLst/>
          </a:prstGeom>
        </p:spPr>
      </p:pic>
      <p:graphicFrame>
        <p:nvGraphicFramePr>
          <p:cNvPr id="6" name="Table 7">
            <a:extLst>
              <a:ext uri="{FF2B5EF4-FFF2-40B4-BE49-F238E27FC236}">
                <a16:creationId xmlns:a16="http://schemas.microsoft.com/office/drawing/2014/main" id="{0AF62FD7-5389-4031-830D-94E2D51782C6}"/>
              </a:ext>
            </a:extLst>
          </p:cNvPr>
          <p:cNvGraphicFramePr>
            <a:graphicFrameLocks noGrp="1"/>
          </p:cNvGraphicFramePr>
          <p:nvPr>
            <p:extLst>
              <p:ext uri="{D42A27DB-BD31-4B8C-83A1-F6EECF244321}">
                <p14:modId xmlns:p14="http://schemas.microsoft.com/office/powerpoint/2010/main" val="669733089"/>
              </p:ext>
            </p:extLst>
          </p:nvPr>
        </p:nvGraphicFramePr>
        <p:xfrm>
          <a:off x="147492" y="2396037"/>
          <a:ext cx="11897014" cy="4305763"/>
        </p:xfrm>
        <a:graphic>
          <a:graphicData uri="http://schemas.openxmlformats.org/drawingml/2006/table">
            <a:tbl>
              <a:tblPr firstRow="1" bandRow="1">
                <a:tableStyleId>{5940675A-B579-460E-94D1-54222C63F5DA}</a:tableStyleId>
              </a:tblPr>
              <a:tblGrid>
                <a:gridCol w="1720219">
                  <a:extLst>
                    <a:ext uri="{9D8B030D-6E8A-4147-A177-3AD203B41FA5}">
                      <a16:colId xmlns:a16="http://schemas.microsoft.com/office/drawing/2014/main" val="1702794632"/>
                    </a:ext>
                  </a:extLst>
                </a:gridCol>
                <a:gridCol w="3171217">
                  <a:extLst>
                    <a:ext uri="{9D8B030D-6E8A-4147-A177-3AD203B41FA5}">
                      <a16:colId xmlns:a16="http://schemas.microsoft.com/office/drawing/2014/main" val="2099682558"/>
                    </a:ext>
                  </a:extLst>
                </a:gridCol>
                <a:gridCol w="2276272">
                  <a:extLst>
                    <a:ext uri="{9D8B030D-6E8A-4147-A177-3AD203B41FA5}">
                      <a16:colId xmlns:a16="http://schemas.microsoft.com/office/drawing/2014/main" val="1830170812"/>
                    </a:ext>
                  </a:extLst>
                </a:gridCol>
                <a:gridCol w="1828799">
                  <a:extLst>
                    <a:ext uri="{9D8B030D-6E8A-4147-A177-3AD203B41FA5}">
                      <a16:colId xmlns:a16="http://schemas.microsoft.com/office/drawing/2014/main" val="3486388135"/>
                    </a:ext>
                  </a:extLst>
                </a:gridCol>
                <a:gridCol w="2900507">
                  <a:extLst>
                    <a:ext uri="{9D8B030D-6E8A-4147-A177-3AD203B41FA5}">
                      <a16:colId xmlns:a16="http://schemas.microsoft.com/office/drawing/2014/main" val="1480554877"/>
                    </a:ext>
                  </a:extLst>
                </a:gridCol>
              </a:tblGrid>
              <a:tr h="380179">
                <a:tc>
                  <a:txBody>
                    <a:bodyPr/>
                    <a:lstStyle/>
                    <a:p>
                      <a:r>
                        <a:rPr lang="en-US" sz="1500" b="1" dirty="0"/>
                        <a:t>Group</a:t>
                      </a:r>
                      <a:endParaRPr lang="en-AU" sz="1500"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C2C2"/>
                    </a:solidFill>
                  </a:tcPr>
                </a:tc>
                <a:tc>
                  <a:txBody>
                    <a:bodyPr/>
                    <a:lstStyle/>
                    <a:p>
                      <a:r>
                        <a:rPr lang="en-US" sz="1500" b="1" dirty="0"/>
                        <a:t>Name</a:t>
                      </a:r>
                      <a:endParaRPr lang="en-AU" sz="1500"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C2C2"/>
                    </a:solidFill>
                  </a:tcPr>
                </a:tc>
                <a:tc>
                  <a:txBody>
                    <a:bodyPr/>
                    <a:lstStyle/>
                    <a:p>
                      <a:r>
                        <a:rPr lang="en-US" sz="1500" b="1" dirty="0"/>
                        <a:t>Temporal resolution</a:t>
                      </a:r>
                      <a:endParaRPr lang="en-AU" sz="1500"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C2C2"/>
                    </a:solidFill>
                  </a:tcPr>
                </a:tc>
                <a:tc>
                  <a:txBody>
                    <a:bodyPr/>
                    <a:lstStyle/>
                    <a:p>
                      <a:r>
                        <a:rPr lang="en-US" sz="1500" b="1" dirty="0"/>
                        <a:t>Spatial resolution</a:t>
                      </a:r>
                      <a:endParaRPr lang="en-AU" sz="1500"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C2C2"/>
                    </a:solidFill>
                  </a:tcPr>
                </a:tc>
                <a:tc>
                  <a:txBody>
                    <a:bodyPr/>
                    <a:lstStyle/>
                    <a:p>
                      <a:r>
                        <a:rPr lang="en-US" sz="1500" b="1" dirty="0"/>
                        <a:t>Source</a:t>
                      </a:r>
                      <a:endParaRPr lang="en-AU" sz="1500"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C2C2"/>
                    </a:solidFill>
                  </a:tcPr>
                </a:tc>
                <a:extLst>
                  <a:ext uri="{0D108BD9-81ED-4DB2-BD59-A6C34878D82A}">
                    <a16:rowId xmlns:a16="http://schemas.microsoft.com/office/drawing/2014/main" val="3667639648"/>
                  </a:ext>
                </a:extLst>
              </a:tr>
              <a:tr h="409970">
                <a:tc>
                  <a:txBody>
                    <a:bodyPr/>
                    <a:lstStyle/>
                    <a:p>
                      <a:r>
                        <a:rPr lang="en-US" sz="1500" dirty="0"/>
                        <a:t>Remote sensing</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NDVI 50</a:t>
                      </a:r>
                      <a:r>
                        <a:rPr lang="en-US" sz="1500" baseline="30000" dirty="0"/>
                        <a:t>th</a:t>
                      </a:r>
                      <a:r>
                        <a:rPr lang="en-US" sz="1500" dirty="0"/>
                        <a:t> percentile</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Jan 2000 – Dec 2019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30 m</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Landsat 7, Google Earth Engine</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8899817"/>
                  </a:ext>
                </a:extLst>
              </a:tr>
              <a:tr h="409970">
                <a:tc>
                  <a:txBody>
                    <a:bodyPr/>
                    <a:lstStyle/>
                    <a:p>
                      <a:endParaRPr lang="en-AU" sz="15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500" dirty="0"/>
                        <a:t>Red Band, 50</a:t>
                      </a:r>
                      <a:r>
                        <a:rPr lang="en-US" sz="1500" baseline="30000" dirty="0"/>
                        <a:t>th</a:t>
                      </a:r>
                      <a:r>
                        <a:rPr lang="en-US" sz="1500" dirty="0"/>
                        <a:t> percentile</a:t>
                      </a:r>
                      <a:endParaRPr lang="en-AU" sz="15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500" dirty="0"/>
                        <a:t>Jan 2000 – Dec 2019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500" dirty="0"/>
                        <a:t>30 m</a:t>
                      </a:r>
                      <a:endParaRPr lang="en-AU" sz="15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500" dirty="0"/>
                        <a:t>Landsat 7, Google Earth Engine</a:t>
                      </a:r>
                      <a:endParaRPr lang="en-AU" sz="15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5279320"/>
                  </a:ext>
                </a:extLst>
              </a:tr>
              <a:tr h="409970">
                <a:tc>
                  <a:txBody>
                    <a:bodyPr/>
                    <a:lstStyle/>
                    <a:p>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t>Radiometrics – K, U, Th (%)</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500" dirty="0"/>
                        <a:t>Broad, compiled 2019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t>100 m</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Geoscience Australia</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6225714"/>
                  </a:ext>
                </a:extLst>
              </a:tr>
              <a:tr h="264935">
                <a:tc>
                  <a:txBody>
                    <a:bodyPr/>
                    <a:lstStyle/>
                    <a:p>
                      <a:r>
                        <a:rPr lang="en-US" sz="1500" dirty="0"/>
                        <a:t>Terrain attributes</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Elevation (m)</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AU" sz="1500" dirty="0"/>
                        <a:t>2000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30 m</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Geoscience Australia</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008516"/>
                  </a:ext>
                </a:extLst>
              </a:tr>
              <a:tr h="331621">
                <a:tc>
                  <a:txBody>
                    <a:bodyPr/>
                    <a:lstStyle/>
                    <a:p>
                      <a:endParaRPr lang="en-AU" sz="15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500" dirty="0"/>
                        <a:t>Slope (Degrees), Aspect</a:t>
                      </a:r>
                      <a:endParaRPr lang="en-AU" sz="15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500" dirty="0"/>
                        <a:t>2000</a:t>
                      </a:r>
                      <a:endParaRPr lang="en-AU" sz="15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500" dirty="0"/>
                        <a:t>30 m</a:t>
                      </a:r>
                      <a:endParaRPr lang="en-AU" sz="15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500" kern="1200" dirty="0">
                          <a:solidFill>
                            <a:schemeClr val="dk1"/>
                          </a:solidFill>
                          <a:effectLst/>
                        </a:rPr>
                        <a:t>CSIRO Data Access Portal</a:t>
                      </a:r>
                      <a:endParaRPr lang="en-AU" sz="15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4178113"/>
                  </a:ext>
                </a:extLst>
              </a:tr>
              <a:tr h="392460">
                <a:tc>
                  <a:txBody>
                    <a:bodyPr/>
                    <a:lstStyle/>
                    <a:p>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err="1"/>
                        <a:t>MrRTF</a:t>
                      </a:r>
                      <a:r>
                        <a:rPr lang="en-US" sz="1500" dirty="0"/>
                        <a:t>, </a:t>
                      </a:r>
                      <a:r>
                        <a:rPr lang="en-US" sz="1500" dirty="0" err="1"/>
                        <a:t>MrVBF</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t>2000</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t>30 m</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kern="1200" dirty="0">
                          <a:solidFill>
                            <a:schemeClr val="dk1"/>
                          </a:solidFill>
                          <a:effectLst/>
                        </a:rPr>
                        <a:t>CSIRO Data Access Portal</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0762501"/>
                  </a:ext>
                </a:extLst>
              </a:tr>
              <a:tr h="421643">
                <a:tc>
                  <a:txBody>
                    <a:bodyPr/>
                    <a:lstStyle/>
                    <a:p>
                      <a:r>
                        <a:rPr lang="en-AU" sz="1500" dirty="0"/>
                        <a:t>Soil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500" dirty="0"/>
                        <a:t>Soil type (ASC dominant soil order)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500" dirty="0"/>
                        <a:t>“Best of”, compiled 2012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500" dirty="0"/>
                        <a:t>250 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500" dirty="0"/>
                        <a:t>ASRIS, </a:t>
                      </a:r>
                      <a:r>
                        <a:rPr lang="en-AU" sz="1600" dirty="0"/>
                        <a:t>CSIRO Land &amp; Water</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937373"/>
                  </a:ext>
                </a:extLst>
              </a:tr>
              <a:tr h="409970">
                <a:tc>
                  <a:txBody>
                    <a:bodyPr/>
                    <a:lstStyle/>
                    <a:p>
                      <a:r>
                        <a:rPr lang="en-US" sz="1500" dirty="0"/>
                        <a:t>Geology </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t>Silica index (%)</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500" dirty="0"/>
                        <a:t>1:250,000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t>Gray et al (2016)</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4167954"/>
                  </a:ext>
                </a:extLst>
              </a:tr>
              <a:tr h="409970">
                <a:tc>
                  <a:txBody>
                    <a:bodyPr/>
                    <a:lstStyle/>
                    <a:p>
                      <a:r>
                        <a:rPr lang="en-US" sz="1500" dirty="0"/>
                        <a:t>Climate</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Rainfall (mm)</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1976-2005</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1 km</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a:t>ANUCLIM</a:t>
                      </a:r>
                      <a:endParaRPr lang="en-AU" sz="15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9608188"/>
                  </a:ext>
                </a:extLst>
              </a:tr>
              <a:tr h="409970">
                <a:tc>
                  <a:txBody>
                    <a:bodyPr/>
                    <a:lstStyle/>
                    <a:p>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t>Temperature </a:t>
                      </a:r>
                      <a:r>
                        <a:rPr lang="en-AU" sz="1500" kern="1200" dirty="0">
                          <a:solidFill>
                            <a:schemeClr val="dk1"/>
                          </a:solidFill>
                          <a:effectLst/>
                        </a:rPr>
                        <a:t>(°C) </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500" kern="1200" dirty="0">
                          <a:solidFill>
                            <a:schemeClr val="dk1"/>
                          </a:solidFill>
                          <a:effectLst/>
                        </a:rPr>
                        <a:t>1976-2005</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t>1km</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dirty="0"/>
                        <a:t>ANUCLIM</a:t>
                      </a:r>
                      <a:endParaRPr lang="en-AU" sz="15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98958"/>
                  </a:ext>
                </a:extLst>
              </a:tr>
            </a:tbl>
          </a:graphicData>
        </a:graphic>
      </p:graphicFrame>
    </p:spTree>
    <p:extLst>
      <p:ext uri="{BB962C8B-B14F-4D97-AF65-F5344CB8AC3E}">
        <p14:creationId xmlns:p14="http://schemas.microsoft.com/office/powerpoint/2010/main" val="1986426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box and whisker chart&#10;&#10;Description automatically generated">
            <a:extLst>
              <a:ext uri="{FF2B5EF4-FFF2-40B4-BE49-F238E27FC236}">
                <a16:creationId xmlns:a16="http://schemas.microsoft.com/office/drawing/2014/main" id="{E3CBE14E-23AD-48AD-A581-98B3BE4548CE}"/>
              </a:ext>
            </a:extLst>
          </p:cNvPr>
          <p:cNvPicPr>
            <a:picLocks noChangeAspect="1"/>
          </p:cNvPicPr>
          <p:nvPr/>
        </p:nvPicPr>
        <p:blipFill rotWithShape="1">
          <a:blip r:embed="rId3">
            <a:extLst>
              <a:ext uri="{28A0092B-C50C-407E-A947-70E740481C1C}">
                <a14:useLocalDpi xmlns:a14="http://schemas.microsoft.com/office/drawing/2010/main" val="0"/>
              </a:ext>
            </a:extLst>
          </a:blip>
          <a:srcRect r="3445"/>
          <a:stretch/>
        </p:blipFill>
        <p:spPr>
          <a:xfrm rot="5400000">
            <a:off x="5975985" y="875665"/>
            <a:ext cx="6621922" cy="5143643"/>
          </a:xfrm>
          <a:prstGeom prst="rect">
            <a:avLst/>
          </a:prstGeom>
        </p:spPr>
      </p:pic>
      <p:sp>
        <p:nvSpPr>
          <p:cNvPr id="11" name="Rectangle 10">
            <a:extLst>
              <a:ext uri="{FF2B5EF4-FFF2-40B4-BE49-F238E27FC236}">
                <a16:creationId xmlns:a16="http://schemas.microsoft.com/office/drawing/2014/main" id="{58C462CE-37E9-4830-89FE-424BD0B4D6E8}"/>
              </a:ext>
            </a:extLst>
          </p:cNvPr>
          <p:cNvSpPr/>
          <p:nvPr/>
        </p:nvSpPr>
        <p:spPr>
          <a:xfrm>
            <a:off x="147493" y="1519475"/>
            <a:ext cx="5948506"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37A1EC87-485D-4040-8D4F-8001BEB783D1}"/>
              </a:ext>
            </a:extLst>
          </p:cNvPr>
          <p:cNvSpPr/>
          <p:nvPr/>
        </p:nvSpPr>
        <p:spPr>
          <a:xfrm>
            <a:off x="147492" y="136525"/>
            <a:ext cx="5948507" cy="1260000"/>
          </a:xfrm>
          <a:prstGeom prst="rect">
            <a:avLst/>
          </a:prstGeom>
          <a:gradFill>
            <a:gsLst>
              <a:gs pos="84000">
                <a:srgbClr val="84959F"/>
              </a:gs>
              <a:gs pos="53000">
                <a:srgbClr val="404144"/>
              </a:gs>
              <a:gs pos="100000">
                <a:srgbClr val="CCED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DBB5B8C2-CBE2-4C12-8E9E-9569F1ADE9C2}"/>
              </a:ext>
            </a:extLst>
          </p:cNvPr>
          <p:cNvSpPr>
            <a:spLocks noGrp="1"/>
          </p:cNvSpPr>
          <p:nvPr>
            <p:ph type="title"/>
          </p:nvPr>
        </p:nvSpPr>
        <p:spPr>
          <a:xfrm>
            <a:off x="213167" y="214706"/>
            <a:ext cx="10515600" cy="1119118"/>
          </a:xfrm>
        </p:spPr>
        <p:txBody>
          <a:bodyPr/>
          <a:lstStyle/>
          <a:p>
            <a:r>
              <a:rPr lang="en-US" dirty="0"/>
              <a:t>Vertical information</a:t>
            </a:r>
            <a:endParaRPr lang="en-AU" dirty="0"/>
          </a:p>
        </p:txBody>
      </p:sp>
      <p:sp>
        <p:nvSpPr>
          <p:cNvPr id="3" name="Content Placeholder 2">
            <a:extLst>
              <a:ext uri="{FF2B5EF4-FFF2-40B4-BE49-F238E27FC236}">
                <a16:creationId xmlns:a16="http://schemas.microsoft.com/office/drawing/2014/main" id="{5B583C2D-B6AD-438F-828B-F1499A35CD24}"/>
              </a:ext>
            </a:extLst>
          </p:cNvPr>
          <p:cNvSpPr>
            <a:spLocks noGrp="1"/>
          </p:cNvSpPr>
          <p:nvPr>
            <p:ph idx="1"/>
          </p:nvPr>
        </p:nvSpPr>
        <p:spPr>
          <a:xfrm>
            <a:off x="213167" y="1609725"/>
            <a:ext cx="5806633" cy="4950563"/>
          </a:xfrm>
        </p:spPr>
        <p:txBody>
          <a:bodyPr>
            <a:normAutofit/>
          </a:bodyPr>
          <a:lstStyle/>
          <a:p>
            <a:pPr marL="0" indent="0">
              <a:lnSpc>
                <a:spcPct val="114000"/>
              </a:lnSpc>
              <a:buNone/>
            </a:pPr>
            <a:r>
              <a:rPr lang="en-US" sz="2800" b="1" dirty="0"/>
              <a:t>Covariate: Mid-depth</a:t>
            </a:r>
            <a:endParaRPr lang="en-US" dirty="0"/>
          </a:p>
          <a:p>
            <a:pPr>
              <a:lnSpc>
                <a:spcPct val="114000"/>
              </a:lnSpc>
            </a:pPr>
            <a:r>
              <a:rPr lang="en-US" sz="2400" dirty="0"/>
              <a:t>Range of sample depths + intervals</a:t>
            </a:r>
          </a:p>
          <a:p>
            <a:pPr>
              <a:lnSpc>
                <a:spcPct val="114000"/>
              </a:lnSpc>
            </a:pPr>
            <a:r>
              <a:rPr lang="en-US" sz="2400" dirty="0"/>
              <a:t>Depth restricted to 1m</a:t>
            </a:r>
          </a:p>
          <a:p>
            <a:pPr>
              <a:lnSpc>
                <a:spcPct val="114000"/>
              </a:lnSpc>
            </a:pPr>
            <a:r>
              <a:rPr lang="en-US" sz="2400" dirty="0"/>
              <a:t>Uniform depth intervals needed</a:t>
            </a:r>
          </a:p>
          <a:p>
            <a:pPr marL="628650" lvl="1" indent="-352425">
              <a:lnSpc>
                <a:spcPct val="114000"/>
              </a:lnSpc>
              <a:buNone/>
            </a:pPr>
            <a:r>
              <a:rPr lang="en-US" sz="2100" dirty="0">
                <a:sym typeface="Wingdings" panose="05000000000000000000" pitchFamily="2" charset="2"/>
              </a:rPr>
              <a:t> </a:t>
            </a:r>
            <a:r>
              <a:rPr lang="en-US" sz="2100" dirty="0"/>
              <a:t>Equal Area Quadratic smoothing splines </a:t>
            </a:r>
            <a:r>
              <a:rPr lang="da-DK" sz="700" dirty="0"/>
              <a:t>(Bishop et al. 1999; 211 Malone et al. 2009)</a:t>
            </a:r>
            <a:r>
              <a:rPr lang="en-US" sz="700" dirty="0"/>
              <a:t> </a:t>
            </a:r>
          </a:p>
          <a:p>
            <a:pPr lvl="1">
              <a:lnSpc>
                <a:spcPct val="114000"/>
              </a:lnSpc>
            </a:pPr>
            <a:r>
              <a:rPr lang="en-US" sz="2000" dirty="0"/>
              <a:t>10cm intervals</a:t>
            </a:r>
          </a:p>
          <a:p>
            <a:pPr>
              <a:lnSpc>
                <a:spcPct val="114000"/>
              </a:lnSpc>
            </a:pPr>
            <a:r>
              <a:rPr lang="en-US" sz="2300" dirty="0"/>
              <a:t>Mid point of each derived depth interval used in model</a:t>
            </a:r>
          </a:p>
          <a:p>
            <a:pPr marL="0" indent="0">
              <a:buNone/>
            </a:pPr>
            <a:endParaRPr lang="en-US" dirty="0"/>
          </a:p>
        </p:txBody>
      </p:sp>
      <p:sp>
        <p:nvSpPr>
          <p:cNvPr id="4" name="Slide Number Placeholder 3">
            <a:extLst>
              <a:ext uri="{FF2B5EF4-FFF2-40B4-BE49-F238E27FC236}">
                <a16:creationId xmlns:a16="http://schemas.microsoft.com/office/drawing/2014/main" id="{FBCCCB93-CACB-43ED-8336-81EE164299A2}"/>
              </a:ext>
            </a:extLst>
          </p:cNvPr>
          <p:cNvSpPr>
            <a:spLocks noGrp="1"/>
          </p:cNvSpPr>
          <p:nvPr>
            <p:ph type="sldNum" sz="quarter" idx="12"/>
          </p:nvPr>
        </p:nvSpPr>
        <p:spPr/>
        <p:txBody>
          <a:bodyPr/>
          <a:lstStyle/>
          <a:p>
            <a:fld id="{BC40CAD0-67DF-460D-91EF-3C97C155B9CF}" type="slidenum">
              <a:rPr lang="en-AU" smtClean="0"/>
              <a:t>12</a:t>
            </a:fld>
            <a:endParaRPr lang="en-AU" dirty="0"/>
          </a:p>
        </p:txBody>
      </p:sp>
      <p:pic>
        <p:nvPicPr>
          <p:cNvPr id="19" name="Picture 18">
            <a:extLst>
              <a:ext uri="{FF2B5EF4-FFF2-40B4-BE49-F238E27FC236}">
                <a16:creationId xmlns:a16="http://schemas.microsoft.com/office/drawing/2014/main" id="{5C6AEB7A-3D45-4003-9680-0C7380554F38}"/>
              </a:ext>
            </a:extLst>
          </p:cNvPr>
          <p:cNvPicPr>
            <a:picLocks noChangeAspect="1"/>
          </p:cNvPicPr>
          <p:nvPr/>
        </p:nvPicPr>
        <p:blipFill>
          <a:blip r:embed="rId4" cstate="hqprint">
            <a:alphaModFix amt="50000"/>
            <a:extLst>
              <a:ext uri="{28A0092B-C50C-407E-A947-70E740481C1C}">
                <a14:useLocalDpi xmlns:a14="http://schemas.microsoft.com/office/drawing/2010/main"/>
              </a:ext>
            </a:extLst>
          </a:blip>
          <a:stretch>
            <a:fillRect/>
          </a:stretch>
        </p:blipFill>
        <p:spPr>
          <a:xfrm>
            <a:off x="10890212" y="-644647"/>
            <a:ext cx="1079058" cy="454995"/>
          </a:xfrm>
          <a:prstGeom prst="rect">
            <a:avLst/>
          </a:prstGeom>
        </p:spPr>
      </p:pic>
    </p:spTree>
    <p:extLst>
      <p:ext uri="{BB962C8B-B14F-4D97-AF65-F5344CB8AC3E}">
        <p14:creationId xmlns:p14="http://schemas.microsoft.com/office/powerpoint/2010/main" val="204584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B15E84-5241-4BC8-9CD8-D189597B1F02}"/>
              </a:ext>
            </a:extLst>
          </p:cNvPr>
          <p:cNvSpPr/>
          <p:nvPr/>
        </p:nvSpPr>
        <p:spPr>
          <a:xfrm>
            <a:off x="147492" y="136525"/>
            <a:ext cx="11897013" cy="1260000"/>
          </a:xfrm>
          <a:prstGeom prst="rect">
            <a:avLst/>
          </a:prstGeom>
          <a:gradFill>
            <a:gsLst>
              <a:gs pos="82000">
                <a:srgbClr val="8586A0"/>
              </a:gs>
              <a:gs pos="50000">
                <a:srgbClr val="404144"/>
              </a:gs>
              <a:gs pos="100000">
                <a:srgbClr val="CC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E1FD3669-8720-4DE6-ACE6-F4C1F66BDA02}"/>
              </a:ext>
            </a:extLst>
          </p:cNvPr>
          <p:cNvSpPr/>
          <p:nvPr/>
        </p:nvSpPr>
        <p:spPr>
          <a:xfrm>
            <a:off x="147493" y="1506433"/>
            <a:ext cx="5548458" cy="1260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DBB5B8C2-CBE2-4C12-8E9E-9569F1ADE9C2}"/>
              </a:ext>
            </a:extLst>
          </p:cNvPr>
          <p:cNvSpPr>
            <a:spLocks noGrp="1"/>
          </p:cNvSpPr>
          <p:nvPr>
            <p:ph type="title"/>
          </p:nvPr>
        </p:nvSpPr>
        <p:spPr>
          <a:xfrm>
            <a:off x="208868" y="206966"/>
            <a:ext cx="10515600" cy="1119118"/>
          </a:xfrm>
        </p:spPr>
        <p:txBody>
          <a:bodyPr/>
          <a:lstStyle/>
          <a:p>
            <a:r>
              <a:rPr lang="en-US" dirty="0"/>
              <a:t>Random Forest</a:t>
            </a:r>
            <a:endParaRPr lang="en-AU" dirty="0"/>
          </a:p>
        </p:txBody>
      </p:sp>
      <p:sp>
        <p:nvSpPr>
          <p:cNvPr id="4" name="Slide Number Placeholder 3">
            <a:extLst>
              <a:ext uri="{FF2B5EF4-FFF2-40B4-BE49-F238E27FC236}">
                <a16:creationId xmlns:a16="http://schemas.microsoft.com/office/drawing/2014/main" id="{11AB84FA-90FB-42B6-A396-8BB212A71AAF}"/>
              </a:ext>
            </a:extLst>
          </p:cNvPr>
          <p:cNvSpPr>
            <a:spLocks noGrp="1"/>
          </p:cNvSpPr>
          <p:nvPr>
            <p:ph type="sldNum" sz="quarter" idx="12"/>
          </p:nvPr>
        </p:nvSpPr>
        <p:spPr/>
        <p:txBody>
          <a:bodyPr/>
          <a:lstStyle/>
          <a:p>
            <a:fld id="{BC40CAD0-67DF-460D-91EF-3C97C155B9CF}" type="slidenum">
              <a:rPr lang="en-AU" smtClean="0"/>
              <a:t>13</a:t>
            </a:fld>
            <a:endParaRPr lang="en-AU" dirty="0"/>
          </a:p>
        </p:txBody>
      </p:sp>
      <p:pic>
        <p:nvPicPr>
          <p:cNvPr id="16" name="Picture 15">
            <a:extLst>
              <a:ext uri="{FF2B5EF4-FFF2-40B4-BE49-F238E27FC236}">
                <a16:creationId xmlns:a16="http://schemas.microsoft.com/office/drawing/2014/main" id="{E40B9BE2-FF7B-41E1-82A1-B12EBFB19CFB}"/>
              </a:ext>
            </a:extLst>
          </p:cNvPr>
          <p:cNvPicPr>
            <a:picLocks noChangeAspect="1"/>
          </p:cNvPicPr>
          <p:nvPr/>
        </p:nvPicPr>
        <p:blipFill>
          <a:blip r:embed="rId3" cstate="hqprint">
            <a:alphaModFix amt="50000"/>
            <a:extLst>
              <a:ext uri="{28A0092B-C50C-407E-A947-70E740481C1C}">
                <a14:useLocalDpi xmlns:a14="http://schemas.microsoft.com/office/drawing/2010/main"/>
              </a:ext>
            </a:extLst>
          </a:blip>
          <a:stretch>
            <a:fillRect/>
          </a:stretch>
        </p:blipFill>
        <p:spPr>
          <a:xfrm>
            <a:off x="10820158" y="-513563"/>
            <a:ext cx="1299989" cy="454996"/>
          </a:xfrm>
          <a:prstGeom prst="rect">
            <a:avLst/>
          </a:prstGeom>
        </p:spPr>
      </p:pic>
      <p:sp>
        <p:nvSpPr>
          <p:cNvPr id="24" name="Content Placeholder 2">
            <a:extLst>
              <a:ext uri="{FF2B5EF4-FFF2-40B4-BE49-F238E27FC236}">
                <a16:creationId xmlns:a16="http://schemas.microsoft.com/office/drawing/2014/main" id="{BA225141-770E-482B-8628-2E567FDFC643}"/>
              </a:ext>
            </a:extLst>
          </p:cNvPr>
          <p:cNvSpPr>
            <a:spLocks noGrp="1"/>
          </p:cNvSpPr>
          <p:nvPr>
            <p:ph idx="1"/>
          </p:nvPr>
        </p:nvSpPr>
        <p:spPr>
          <a:xfrm>
            <a:off x="262850" y="1676635"/>
            <a:ext cx="5709933" cy="966437"/>
          </a:xfrm>
        </p:spPr>
        <p:txBody>
          <a:bodyPr>
            <a:normAutofit fontScale="77500" lnSpcReduction="20000"/>
          </a:bodyPr>
          <a:lstStyle/>
          <a:p>
            <a:pPr marL="0" indent="0">
              <a:buNone/>
            </a:pPr>
            <a:r>
              <a:rPr lang="en-US" sz="2800" b="1" dirty="0"/>
              <a:t>10-fold Cross-validation</a:t>
            </a:r>
          </a:p>
          <a:p>
            <a:pPr marL="0" indent="0">
              <a:lnSpc>
                <a:spcPct val="120000"/>
              </a:lnSpc>
              <a:spcBef>
                <a:spcPts val="1200"/>
              </a:spcBef>
              <a:buNone/>
            </a:pPr>
            <a:r>
              <a:rPr lang="en-AU" sz="1900" dirty="0"/>
              <a:t>Folds derived using CLHS based on coordinates and average ESP at each profile location</a:t>
            </a:r>
          </a:p>
        </p:txBody>
      </p:sp>
      <p:graphicFrame>
        <p:nvGraphicFramePr>
          <p:cNvPr id="15" name="Table 13">
            <a:extLst>
              <a:ext uri="{FF2B5EF4-FFF2-40B4-BE49-F238E27FC236}">
                <a16:creationId xmlns:a16="http://schemas.microsoft.com/office/drawing/2014/main" id="{454883E9-6BFD-4326-BF86-F877CDF1718C}"/>
              </a:ext>
            </a:extLst>
          </p:cNvPr>
          <p:cNvGraphicFramePr>
            <a:graphicFrameLocks noGrp="1"/>
          </p:cNvGraphicFramePr>
          <p:nvPr>
            <p:extLst>
              <p:ext uri="{D42A27DB-BD31-4B8C-83A1-F6EECF244321}">
                <p14:modId xmlns:p14="http://schemas.microsoft.com/office/powerpoint/2010/main" val="1127142992"/>
              </p:ext>
            </p:extLst>
          </p:nvPr>
        </p:nvGraphicFramePr>
        <p:xfrm>
          <a:off x="6095998" y="5548751"/>
          <a:ext cx="5948506" cy="1172724"/>
        </p:xfrm>
        <a:graphic>
          <a:graphicData uri="http://schemas.openxmlformats.org/drawingml/2006/table">
            <a:tbl>
              <a:tblPr firstRow="1" bandRow="1">
                <a:tableStyleId>{2D5ABB26-0587-4C30-8999-92F81FD0307C}</a:tableStyleId>
              </a:tblPr>
              <a:tblGrid>
                <a:gridCol w="1363006">
                  <a:extLst>
                    <a:ext uri="{9D8B030D-6E8A-4147-A177-3AD203B41FA5}">
                      <a16:colId xmlns:a16="http://schemas.microsoft.com/office/drawing/2014/main" val="905048895"/>
                    </a:ext>
                  </a:extLst>
                </a:gridCol>
                <a:gridCol w="1146375">
                  <a:extLst>
                    <a:ext uri="{9D8B030D-6E8A-4147-A177-3AD203B41FA5}">
                      <a16:colId xmlns:a16="http://schemas.microsoft.com/office/drawing/2014/main" val="1197321055"/>
                    </a:ext>
                  </a:extLst>
                </a:gridCol>
                <a:gridCol w="1146375">
                  <a:extLst>
                    <a:ext uri="{9D8B030D-6E8A-4147-A177-3AD203B41FA5}">
                      <a16:colId xmlns:a16="http://schemas.microsoft.com/office/drawing/2014/main" val="1836652789"/>
                    </a:ext>
                  </a:extLst>
                </a:gridCol>
                <a:gridCol w="1146375">
                  <a:extLst>
                    <a:ext uri="{9D8B030D-6E8A-4147-A177-3AD203B41FA5}">
                      <a16:colId xmlns:a16="http://schemas.microsoft.com/office/drawing/2014/main" val="2944913294"/>
                    </a:ext>
                  </a:extLst>
                </a:gridCol>
                <a:gridCol w="1146375">
                  <a:extLst>
                    <a:ext uri="{9D8B030D-6E8A-4147-A177-3AD203B41FA5}">
                      <a16:colId xmlns:a16="http://schemas.microsoft.com/office/drawing/2014/main" val="3152496699"/>
                    </a:ext>
                  </a:extLst>
                </a:gridCol>
              </a:tblGrid>
              <a:tr h="390908">
                <a:tc>
                  <a:txBody>
                    <a:bodyPr/>
                    <a:lstStyle/>
                    <a:p>
                      <a:pPr algn="l"/>
                      <a:r>
                        <a:rPr lang="en-US" b="1" dirty="0"/>
                        <a:t>Subset</a:t>
                      </a:r>
                      <a:endParaRPr lang="en-AU"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B9C4"/>
                    </a:solidFill>
                  </a:tcPr>
                </a:tc>
                <a:tc>
                  <a:txBody>
                    <a:bodyPr/>
                    <a:lstStyle/>
                    <a:p>
                      <a:pPr algn="r"/>
                      <a:r>
                        <a:rPr lang="en-US" b="1" dirty="0"/>
                        <a:t>r</a:t>
                      </a:r>
                      <a:r>
                        <a:rPr lang="en-US" b="1" baseline="30000" dirty="0"/>
                        <a:t>2</a:t>
                      </a:r>
                      <a:endParaRPr lang="en-AU"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B9C4"/>
                    </a:solidFill>
                  </a:tcPr>
                </a:tc>
                <a:tc>
                  <a:txBody>
                    <a:bodyPr/>
                    <a:lstStyle/>
                    <a:p>
                      <a:pPr algn="r"/>
                      <a:r>
                        <a:rPr lang="en-US" b="1" dirty="0"/>
                        <a:t>LCCC</a:t>
                      </a:r>
                      <a:endParaRPr lang="en-AU"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B9C4"/>
                    </a:solidFill>
                  </a:tcPr>
                </a:tc>
                <a:tc>
                  <a:txBody>
                    <a:bodyPr/>
                    <a:lstStyle/>
                    <a:p>
                      <a:pPr algn="r"/>
                      <a:r>
                        <a:rPr lang="en-US" b="1" dirty="0"/>
                        <a:t>RMSE</a:t>
                      </a:r>
                      <a:endParaRPr lang="en-AU"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B9C4"/>
                    </a:solidFill>
                  </a:tcPr>
                </a:tc>
                <a:tc>
                  <a:txBody>
                    <a:bodyPr/>
                    <a:lstStyle/>
                    <a:p>
                      <a:pPr algn="r"/>
                      <a:r>
                        <a:rPr lang="en-US" b="1" dirty="0"/>
                        <a:t>Bias</a:t>
                      </a:r>
                      <a:endParaRPr lang="en-AU"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B9C4"/>
                    </a:solidFill>
                  </a:tcPr>
                </a:tc>
                <a:extLst>
                  <a:ext uri="{0D108BD9-81ED-4DB2-BD59-A6C34878D82A}">
                    <a16:rowId xmlns:a16="http://schemas.microsoft.com/office/drawing/2014/main" val="805329684"/>
                  </a:ext>
                </a:extLst>
              </a:tr>
              <a:tr h="390908">
                <a:tc>
                  <a:txBody>
                    <a:bodyPr/>
                    <a:lstStyle/>
                    <a:p>
                      <a:pPr algn="l"/>
                      <a:r>
                        <a:rPr lang="en-US" dirty="0"/>
                        <a:t>Calibration</a:t>
                      </a:r>
                      <a:endParaRPr lang="en-AU"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dirty="0"/>
                        <a:t>0.974</a:t>
                      </a:r>
                      <a:endParaRPr lang="en-AU"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dirty="0"/>
                        <a:t>0.985</a:t>
                      </a:r>
                      <a:endParaRPr lang="en-AU"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dirty="0"/>
                        <a:t>1.477</a:t>
                      </a:r>
                      <a:endParaRPr lang="en-AU"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dirty="0"/>
                        <a:t>0.007</a:t>
                      </a:r>
                      <a:endParaRPr lang="en-AU" dirty="0"/>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357113832"/>
                  </a:ext>
                </a:extLst>
              </a:tr>
              <a:tr h="390908">
                <a:tc>
                  <a:txBody>
                    <a:bodyPr/>
                    <a:lstStyle/>
                    <a:p>
                      <a:pPr algn="l"/>
                      <a:r>
                        <a:rPr lang="en-US" dirty="0"/>
                        <a:t>Validation</a:t>
                      </a:r>
                      <a:endParaRPr lang="en-AU" dirty="0"/>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dirty="0"/>
                        <a:t>0.589</a:t>
                      </a:r>
                      <a:endParaRPr lang="en-AU" dirty="0"/>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dirty="0"/>
                        <a:t>0.729</a:t>
                      </a:r>
                      <a:endParaRPr lang="en-AU" dirty="0"/>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AU" dirty="0"/>
                        <a:t>5.656</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dirty="0"/>
                        <a:t>-0.0214</a:t>
                      </a:r>
                      <a:endParaRPr lang="en-AU" dirty="0"/>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7567502"/>
                  </a:ext>
                </a:extLst>
              </a:tr>
            </a:tbl>
          </a:graphicData>
        </a:graphic>
      </p:graphicFrame>
      <p:pic>
        <p:nvPicPr>
          <p:cNvPr id="8" name="Picture 7" descr="Chart, scatter chart&#10;&#10;Description automatically generated">
            <a:extLst>
              <a:ext uri="{FF2B5EF4-FFF2-40B4-BE49-F238E27FC236}">
                <a16:creationId xmlns:a16="http://schemas.microsoft.com/office/drawing/2014/main" id="{640549B4-E5FA-4C15-AB1A-768A1420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9294" y="1485903"/>
            <a:ext cx="4041913" cy="4041913"/>
          </a:xfrm>
          <a:prstGeom prst="rect">
            <a:avLst/>
          </a:prstGeom>
        </p:spPr>
      </p:pic>
      <p:pic>
        <p:nvPicPr>
          <p:cNvPr id="9" name="Picture 8" descr="Diagram&#10;&#10;Description automatically generated">
            <a:extLst>
              <a:ext uri="{FF2B5EF4-FFF2-40B4-BE49-F238E27FC236}">
                <a16:creationId xmlns:a16="http://schemas.microsoft.com/office/drawing/2014/main" id="{20A3FF3A-307E-4243-986A-13F52618F1EB}"/>
              </a:ext>
            </a:extLst>
          </p:cNvPr>
          <p:cNvPicPr>
            <a:picLocks noChangeAspect="1"/>
          </p:cNvPicPr>
          <p:nvPr/>
        </p:nvPicPr>
        <p:blipFill rotWithShape="1">
          <a:blip r:embed="rId5">
            <a:extLst>
              <a:ext uri="{28A0092B-C50C-407E-A947-70E740481C1C}">
                <a14:useLocalDpi xmlns:a14="http://schemas.microsoft.com/office/drawing/2010/main" val="0"/>
              </a:ext>
            </a:extLst>
          </a:blip>
          <a:srcRect l="2845"/>
          <a:stretch/>
        </p:blipFill>
        <p:spPr>
          <a:xfrm>
            <a:off x="480936" y="3046543"/>
            <a:ext cx="4870992" cy="3181587"/>
          </a:xfrm>
          <a:prstGeom prst="rect">
            <a:avLst/>
          </a:prstGeom>
        </p:spPr>
      </p:pic>
      <p:sp>
        <p:nvSpPr>
          <p:cNvPr id="19" name="TextBox 18">
            <a:extLst>
              <a:ext uri="{FF2B5EF4-FFF2-40B4-BE49-F238E27FC236}">
                <a16:creationId xmlns:a16="http://schemas.microsoft.com/office/drawing/2014/main" id="{84F430C7-1F9B-4A9B-A7FD-191FFBA4300A}"/>
              </a:ext>
            </a:extLst>
          </p:cNvPr>
          <p:cNvSpPr txBox="1"/>
          <p:nvPr/>
        </p:nvSpPr>
        <p:spPr>
          <a:xfrm>
            <a:off x="-14290" y="6642556"/>
            <a:ext cx="6110286" cy="215444"/>
          </a:xfrm>
          <a:prstGeom prst="rect">
            <a:avLst/>
          </a:prstGeom>
          <a:noFill/>
        </p:spPr>
        <p:txBody>
          <a:bodyPr wrap="square">
            <a:spAutoFit/>
          </a:bodyPr>
          <a:lstStyle/>
          <a:p>
            <a:r>
              <a:rPr lang="en-AU" sz="800" dirty="0"/>
              <a:t>Image source: https://levelup.gitconnected.com/random-forest-regression-209c0f354c84</a:t>
            </a:r>
          </a:p>
        </p:txBody>
      </p:sp>
    </p:spTree>
    <p:extLst>
      <p:ext uri="{BB962C8B-B14F-4D97-AF65-F5344CB8AC3E}">
        <p14:creationId xmlns:p14="http://schemas.microsoft.com/office/powerpoint/2010/main" val="69217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E0511-8291-47F8-8FCD-5E71F5DECEFF}"/>
              </a:ext>
            </a:extLst>
          </p:cNvPr>
          <p:cNvSpPr/>
          <p:nvPr/>
        </p:nvSpPr>
        <p:spPr>
          <a:xfrm>
            <a:off x="147493" y="1519475"/>
            <a:ext cx="5948506"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1053BA87-C0B6-47C2-A0B9-7F9F0737DC2F}"/>
              </a:ext>
            </a:extLst>
          </p:cNvPr>
          <p:cNvSpPr/>
          <p:nvPr/>
        </p:nvSpPr>
        <p:spPr>
          <a:xfrm>
            <a:off x="147492" y="136525"/>
            <a:ext cx="11897013" cy="1260000"/>
          </a:xfrm>
          <a:prstGeom prst="rect">
            <a:avLst/>
          </a:prstGeom>
          <a:gradFill>
            <a:gsLst>
              <a:gs pos="82000">
                <a:srgbClr val="8586A0"/>
              </a:gs>
              <a:gs pos="50000">
                <a:srgbClr val="404144"/>
              </a:gs>
              <a:gs pos="100000">
                <a:srgbClr val="CC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DBB5B8C2-CBE2-4C12-8E9E-9569F1ADE9C2}"/>
              </a:ext>
            </a:extLst>
          </p:cNvPr>
          <p:cNvSpPr>
            <a:spLocks noGrp="1"/>
          </p:cNvSpPr>
          <p:nvPr>
            <p:ph type="title"/>
          </p:nvPr>
        </p:nvSpPr>
        <p:spPr>
          <a:xfrm>
            <a:off x="207651" y="206966"/>
            <a:ext cx="10515600" cy="1119118"/>
          </a:xfrm>
        </p:spPr>
        <p:txBody>
          <a:bodyPr/>
          <a:lstStyle/>
          <a:p>
            <a:r>
              <a:rPr lang="en-US" dirty="0"/>
              <a:t>Random Forest</a:t>
            </a:r>
            <a:endParaRPr lang="en-AU" dirty="0"/>
          </a:p>
        </p:txBody>
      </p:sp>
      <p:pic>
        <p:nvPicPr>
          <p:cNvPr id="10" name="Picture 9">
            <a:extLst>
              <a:ext uri="{FF2B5EF4-FFF2-40B4-BE49-F238E27FC236}">
                <a16:creationId xmlns:a16="http://schemas.microsoft.com/office/drawing/2014/main" id="{57D0484A-7F49-42E3-9293-6D85C59D70FF}"/>
              </a:ext>
            </a:extLst>
          </p:cNvPr>
          <p:cNvPicPr>
            <a:picLocks noChangeAspect="1"/>
          </p:cNvPicPr>
          <p:nvPr/>
        </p:nvPicPr>
        <p:blipFill>
          <a:blip r:embed="rId2" cstate="hqprint">
            <a:alphaModFix amt="50000"/>
            <a:extLst>
              <a:ext uri="{28A0092B-C50C-407E-A947-70E740481C1C}">
                <a14:useLocalDpi xmlns:a14="http://schemas.microsoft.com/office/drawing/2010/main"/>
              </a:ext>
            </a:extLst>
          </a:blip>
          <a:stretch>
            <a:fillRect/>
          </a:stretch>
        </p:blipFill>
        <p:spPr>
          <a:xfrm>
            <a:off x="10744517" y="-624150"/>
            <a:ext cx="1299989" cy="454996"/>
          </a:xfrm>
          <a:prstGeom prst="rect">
            <a:avLst/>
          </a:prstGeom>
        </p:spPr>
      </p:pic>
      <p:sp>
        <p:nvSpPr>
          <p:cNvPr id="4" name="Slide Number Placeholder 3">
            <a:extLst>
              <a:ext uri="{FF2B5EF4-FFF2-40B4-BE49-F238E27FC236}">
                <a16:creationId xmlns:a16="http://schemas.microsoft.com/office/drawing/2014/main" id="{FD8D61D3-24C8-482F-A929-9C2A3BCAE09B}"/>
              </a:ext>
            </a:extLst>
          </p:cNvPr>
          <p:cNvSpPr>
            <a:spLocks noGrp="1"/>
          </p:cNvSpPr>
          <p:nvPr>
            <p:ph type="sldNum" sz="quarter" idx="12"/>
          </p:nvPr>
        </p:nvSpPr>
        <p:spPr/>
        <p:txBody>
          <a:bodyPr/>
          <a:lstStyle/>
          <a:p>
            <a:fld id="{BC40CAD0-67DF-460D-91EF-3C97C155B9CF}" type="slidenum">
              <a:rPr lang="en-AU" smtClean="0"/>
              <a:t>14</a:t>
            </a:fld>
            <a:endParaRPr lang="en-AU" dirty="0"/>
          </a:p>
        </p:txBody>
      </p:sp>
      <p:sp>
        <p:nvSpPr>
          <p:cNvPr id="32" name="Content Placeholder 2">
            <a:extLst>
              <a:ext uri="{FF2B5EF4-FFF2-40B4-BE49-F238E27FC236}">
                <a16:creationId xmlns:a16="http://schemas.microsoft.com/office/drawing/2014/main" id="{CD9CDF47-F5D6-4CCB-8D8D-08AD2D3D4ADC}"/>
              </a:ext>
            </a:extLst>
          </p:cNvPr>
          <p:cNvSpPr>
            <a:spLocks noGrp="1"/>
          </p:cNvSpPr>
          <p:nvPr>
            <p:ph idx="1"/>
          </p:nvPr>
        </p:nvSpPr>
        <p:spPr>
          <a:xfrm>
            <a:off x="305764" y="1679062"/>
            <a:ext cx="5616571" cy="4886050"/>
          </a:xfrm>
        </p:spPr>
        <p:txBody>
          <a:bodyPr>
            <a:normAutofit/>
          </a:bodyPr>
          <a:lstStyle/>
          <a:p>
            <a:pPr marL="0" indent="0">
              <a:lnSpc>
                <a:spcPct val="114000"/>
              </a:lnSpc>
              <a:buNone/>
            </a:pPr>
            <a:r>
              <a:rPr lang="en-US" sz="2800" b="1" dirty="0"/>
              <a:t>Variable Importance</a:t>
            </a:r>
          </a:p>
          <a:p>
            <a:pPr>
              <a:lnSpc>
                <a:spcPct val="114000"/>
              </a:lnSpc>
            </a:pPr>
            <a:r>
              <a:rPr lang="en-US" sz="2400" dirty="0"/>
              <a:t>How much each covariate has contributed to the model</a:t>
            </a:r>
          </a:p>
          <a:p>
            <a:pPr>
              <a:lnSpc>
                <a:spcPct val="114000"/>
              </a:lnSpc>
            </a:pPr>
            <a:r>
              <a:rPr lang="en-US" sz="2400" dirty="0"/>
              <a:t>Does not tell us about relationship between response and </a:t>
            </a:r>
            <a:r>
              <a:rPr lang="en-AU" sz="2400" dirty="0"/>
              <a:t>covariate</a:t>
            </a:r>
          </a:p>
          <a:p>
            <a:pPr lvl="1">
              <a:lnSpc>
                <a:spcPct val="114000"/>
              </a:lnSpc>
            </a:pPr>
            <a:r>
              <a:rPr lang="en-AU" sz="2000" dirty="0"/>
              <a:t>Non-‘important’ covariates could be highly related to response</a:t>
            </a:r>
          </a:p>
          <a:p>
            <a:pPr marL="914400" lvl="2" indent="0">
              <a:lnSpc>
                <a:spcPct val="114000"/>
              </a:lnSpc>
              <a:buNone/>
            </a:pPr>
            <a:r>
              <a:rPr lang="en-AU" dirty="0">
                <a:sym typeface="Wingdings" panose="05000000000000000000" pitchFamily="2" charset="2"/>
              </a:rPr>
              <a:t> </a:t>
            </a:r>
            <a:r>
              <a:rPr lang="en-AU" dirty="0"/>
              <a:t>Unwise to simplify model based on    Importance score</a:t>
            </a:r>
            <a:endParaRPr lang="en-US" dirty="0"/>
          </a:p>
        </p:txBody>
      </p:sp>
      <p:pic>
        <p:nvPicPr>
          <p:cNvPr id="12" name="Picture 11" descr="Chart&#10;&#10;Description automatically generated">
            <a:extLst>
              <a:ext uri="{FF2B5EF4-FFF2-40B4-BE49-F238E27FC236}">
                <a16:creationId xmlns:a16="http://schemas.microsoft.com/office/drawing/2014/main" id="{023D0AD3-260B-49FC-841F-BEF459FD05D7}"/>
              </a:ext>
            </a:extLst>
          </p:cNvPr>
          <p:cNvPicPr>
            <a:picLocks noChangeAspect="1"/>
          </p:cNvPicPr>
          <p:nvPr/>
        </p:nvPicPr>
        <p:blipFill rotWithShape="1">
          <a:blip r:embed="rId3">
            <a:extLst>
              <a:ext uri="{28A0092B-C50C-407E-A947-70E740481C1C}">
                <a14:useLocalDpi xmlns:a14="http://schemas.microsoft.com/office/drawing/2010/main" val="0"/>
              </a:ext>
            </a:extLst>
          </a:blip>
          <a:srcRect l="3012"/>
          <a:stretch/>
        </p:blipFill>
        <p:spPr>
          <a:xfrm>
            <a:off x="6450459" y="1469236"/>
            <a:ext cx="5094016" cy="5252240"/>
          </a:xfrm>
          <a:prstGeom prst="rect">
            <a:avLst/>
          </a:prstGeom>
        </p:spPr>
      </p:pic>
    </p:spTree>
    <p:extLst>
      <p:ext uri="{BB962C8B-B14F-4D97-AF65-F5344CB8AC3E}">
        <p14:creationId xmlns:p14="http://schemas.microsoft.com/office/powerpoint/2010/main" val="12179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2" end="2"/>
                                            </p:txEl>
                                          </p:spTgt>
                                        </p:tgtEl>
                                        <p:attrNameLst>
                                          <p:attrName>style.visibility</p:attrName>
                                        </p:attrNameLst>
                                      </p:cBhvr>
                                      <p:to>
                                        <p:strVal val="visible"/>
                                      </p:to>
                                    </p:set>
                                    <p:animEffect transition="in" filter="fade">
                                      <p:cBhvr>
                                        <p:cTn id="7" dur="500"/>
                                        <p:tgtEl>
                                          <p:spTgt spid="3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2">
                                            <p:txEl>
                                              <p:pRg st="3" end="3"/>
                                            </p:txEl>
                                          </p:spTgt>
                                        </p:tgtEl>
                                        <p:attrNameLst>
                                          <p:attrName>style.visibility</p:attrName>
                                        </p:attrNameLst>
                                      </p:cBhvr>
                                      <p:to>
                                        <p:strVal val="visible"/>
                                      </p:to>
                                    </p:set>
                                    <p:animEffect transition="in" filter="fade">
                                      <p:cBhvr>
                                        <p:cTn id="10" dur="500"/>
                                        <p:tgtEl>
                                          <p:spTgt spid="3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xEl>
                                              <p:pRg st="4" end="4"/>
                                            </p:txEl>
                                          </p:spTgt>
                                        </p:tgtEl>
                                        <p:attrNameLst>
                                          <p:attrName>style.visibility</p:attrName>
                                        </p:attrNameLst>
                                      </p:cBhvr>
                                      <p:to>
                                        <p:strVal val="visible"/>
                                      </p:to>
                                    </p:set>
                                    <p:animEffect transition="in" filter="fade">
                                      <p:cBhvr>
                                        <p:cTn id="13" dur="500"/>
                                        <p:tgtEl>
                                          <p:spTgt spid="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6E94C08-6C18-4E4A-BF91-8A0247EE2E9A}"/>
              </a:ext>
            </a:extLst>
          </p:cNvPr>
          <p:cNvSpPr/>
          <p:nvPr/>
        </p:nvSpPr>
        <p:spPr>
          <a:xfrm>
            <a:off x="147492" y="136525"/>
            <a:ext cx="11897013" cy="1260000"/>
          </a:xfrm>
          <a:prstGeom prst="rect">
            <a:avLst/>
          </a:prstGeom>
          <a:gradFill>
            <a:gsLst>
              <a:gs pos="82000">
                <a:srgbClr val="8586A0"/>
              </a:gs>
              <a:gs pos="50000">
                <a:srgbClr val="404144"/>
              </a:gs>
              <a:gs pos="100000">
                <a:srgbClr val="CC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DBB5B8C2-CBE2-4C12-8E9E-9569F1ADE9C2}"/>
              </a:ext>
            </a:extLst>
          </p:cNvPr>
          <p:cNvSpPr>
            <a:spLocks noGrp="1"/>
          </p:cNvSpPr>
          <p:nvPr>
            <p:ph type="title"/>
          </p:nvPr>
        </p:nvSpPr>
        <p:spPr>
          <a:xfrm>
            <a:off x="220681" y="206966"/>
            <a:ext cx="10515600" cy="1119118"/>
          </a:xfrm>
        </p:spPr>
        <p:txBody>
          <a:bodyPr/>
          <a:lstStyle/>
          <a:p>
            <a:r>
              <a:rPr lang="en-US" dirty="0"/>
              <a:t>Model prediction – ESP at depth</a:t>
            </a:r>
            <a:endParaRPr lang="en-AU" dirty="0"/>
          </a:p>
        </p:txBody>
      </p:sp>
      <p:sp>
        <p:nvSpPr>
          <p:cNvPr id="4" name="Slide Number Placeholder 3">
            <a:extLst>
              <a:ext uri="{FF2B5EF4-FFF2-40B4-BE49-F238E27FC236}">
                <a16:creationId xmlns:a16="http://schemas.microsoft.com/office/drawing/2014/main" id="{F70A8352-A485-4D7F-B8A5-3E1899F962B8}"/>
              </a:ext>
            </a:extLst>
          </p:cNvPr>
          <p:cNvSpPr>
            <a:spLocks noGrp="1"/>
          </p:cNvSpPr>
          <p:nvPr>
            <p:ph type="sldNum" sz="quarter" idx="12"/>
          </p:nvPr>
        </p:nvSpPr>
        <p:spPr/>
        <p:txBody>
          <a:bodyPr/>
          <a:lstStyle/>
          <a:p>
            <a:fld id="{BC40CAD0-67DF-460D-91EF-3C97C155B9CF}" type="slidenum">
              <a:rPr lang="en-AU" smtClean="0"/>
              <a:t>15</a:t>
            </a:fld>
            <a:endParaRPr lang="en-AU" dirty="0"/>
          </a:p>
        </p:txBody>
      </p:sp>
      <p:pic>
        <p:nvPicPr>
          <p:cNvPr id="22" name="Picture 21">
            <a:extLst>
              <a:ext uri="{FF2B5EF4-FFF2-40B4-BE49-F238E27FC236}">
                <a16:creationId xmlns:a16="http://schemas.microsoft.com/office/drawing/2014/main" id="{68A07461-B3CE-4C54-896A-72589F18D97E}"/>
              </a:ext>
            </a:extLst>
          </p:cNvPr>
          <p:cNvPicPr>
            <a:picLocks noChangeAspect="1"/>
          </p:cNvPicPr>
          <p:nvPr/>
        </p:nvPicPr>
        <p:blipFill>
          <a:blip r:embed="rId3" cstate="hqprint">
            <a:alphaModFix amt="50000"/>
            <a:extLst>
              <a:ext uri="{28A0092B-C50C-407E-A947-70E740481C1C}">
                <a14:useLocalDpi xmlns:a14="http://schemas.microsoft.com/office/drawing/2010/main"/>
              </a:ext>
            </a:extLst>
          </a:blip>
          <a:stretch>
            <a:fillRect/>
          </a:stretch>
        </p:blipFill>
        <p:spPr>
          <a:xfrm>
            <a:off x="10672906" y="-474835"/>
            <a:ext cx="1457070" cy="454996"/>
          </a:xfrm>
          <a:prstGeom prst="rect">
            <a:avLst/>
          </a:prstGeom>
        </p:spPr>
      </p:pic>
      <p:sp>
        <p:nvSpPr>
          <p:cNvPr id="40" name="TextBox 39">
            <a:extLst>
              <a:ext uri="{FF2B5EF4-FFF2-40B4-BE49-F238E27FC236}">
                <a16:creationId xmlns:a16="http://schemas.microsoft.com/office/drawing/2014/main" id="{7FDFB3BA-A555-4B14-A323-9954415E54CF}"/>
              </a:ext>
            </a:extLst>
          </p:cNvPr>
          <p:cNvSpPr txBox="1"/>
          <p:nvPr/>
        </p:nvSpPr>
        <p:spPr>
          <a:xfrm>
            <a:off x="11541541" y="3182779"/>
            <a:ext cx="1458657" cy="246221"/>
          </a:xfrm>
          <a:prstGeom prst="rect">
            <a:avLst/>
          </a:prstGeom>
          <a:noFill/>
        </p:spPr>
        <p:txBody>
          <a:bodyPr wrap="square" rtlCol="0">
            <a:spAutoFit/>
          </a:bodyPr>
          <a:lstStyle/>
          <a:p>
            <a:r>
              <a:rPr lang="en-US" sz="1000" b="1" dirty="0"/>
              <a:t>ESP %</a:t>
            </a:r>
            <a:endParaRPr lang="en-AU" sz="1000" b="1" dirty="0"/>
          </a:p>
        </p:txBody>
      </p:sp>
      <p:sp>
        <p:nvSpPr>
          <p:cNvPr id="41" name="TextBox 40">
            <a:extLst>
              <a:ext uri="{FF2B5EF4-FFF2-40B4-BE49-F238E27FC236}">
                <a16:creationId xmlns:a16="http://schemas.microsoft.com/office/drawing/2014/main" id="{815AA9B1-E761-4626-8D5D-DC06CF209187}"/>
              </a:ext>
            </a:extLst>
          </p:cNvPr>
          <p:cNvSpPr txBox="1"/>
          <p:nvPr/>
        </p:nvSpPr>
        <p:spPr>
          <a:xfrm>
            <a:off x="220681" y="1843003"/>
            <a:ext cx="2014174" cy="369332"/>
          </a:xfrm>
          <a:prstGeom prst="rect">
            <a:avLst/>
          </a:prstGeom>
          <a:solidFill>
            <a:schemeClr val="bg1"/>
          </a:solidFill>
        </p:spPr>
        <p:txBody>
          <a:bodyPr wrap="square" rtlCol="0">
            <a:spAutoFit/>
          </a:bodyPr>
          <a:lstStyle/>
          <a:p>
            <a:r>
              <a:rPr lang="en-US" dirty="0"/>
              <a:t>10cm depth</a:t>
            </a:r>
            <a:endParaRPr lang="en-AU" dirty="0"/>
          </a:p>
        </p:txBody>
      </p:sp>
      <p:sp>
        <p:nvSpPr>
          <p:cNvPr id="42" name="TextBox 41">
            <a:extLst>
              <a:ext uri="{FF2B5EF4-FFF2-40B4-BE49-F238E27FC236}">
                <a16:creationId xmlns:a16="http://schemas.microsoft.com/office/drawing/2014/main" id="{A08A4239-0127-43C2-B2CE-6D39706C59E9}"/>
              </a:ext>
            </a:extLst>
          </p:cNvPr>
          <p:cNvSpPr txBox="1"/>
          <p:nvPr/>
        </p:nvSpPr>
        <p:spPr>
          <a:xfrm>
            <a:off x="4067100" y="1846116"/>
            <a:ext cx="2134140" cy="369332"/>
          </a:xfrm>
          <a:prstGeom prst="rect">
            <a:avLst/>
          </a:prstGeom>
          <a:solidFill>
            <a:schemeClr val="bg1"/>
          </a:solidFill>
        </p:spPr>
        <p:txBody>
          <a:bodyPr wrap="square" rtlCol="0">
            <a:spAutoFit/>
          </a:bodyPr>
          <a:lstStyle/>
          <a:p>
            <a:r>
              <a:rPr lang="en-US" dirty="0"/>
              <a:t>30 cm depth</a:t>
            </a:r>
            <a:endParaRPr lang="en-AU" dirty="0"/>
          </a:p>
        </p:txBody>
      </p:sp>
      <p:sp>
        <p:nvSpPr>
          <p:cNvPr id="43" name="TextBox 42">
            <a:extLst>
              <a:ext uri="{FF2B5EF4-FFF2-40B4-BE49-F238E27FC236}">
                <a16:creationId xmlns:a16="http://schemas.microsoft.com/office/drawing/2014/main" id="{19B7A976-4884-423A-AB01-10C44B463497}"/>
              </a:ext>
            </a:extLst>
          </p:cNvPr>
          <p:cNvSpPr txBox="1"/>
          <p:nvPr/>
        </p:nvSpPr>
        <p:spPr>
          <a:xfrm>
            <a:off x="8033485" y="1837216"/>
            <a:ext cx="2288535" cy="369332"/>
          </a:xfrm>
          <a:prstGeom prst="rect">
            <a:avLst/>
          </a:prstGeom>
          <a:solidFill>
            <a:schemeClr val="bg1"/>
          </a:solidFill>
        </p:spPr>
        <p:txBody>
          <a:bodyPr wrap="square" rtlCol="0">
            <a:spAutoFit/>
          </a:bodyPr>
          <a:lstStyle/>
          <a:p>
            <a:r>
              <a:rPr lang="en-US" dirty="0"/>
              <a:t>60 cm depth</a:t>
            </a:r>
            <a:endParaRPr lang="en-AU" dirty="0"/>
          </a:p>
        </p:txBody>
      </p:sp>
      <p:sp>
        <p:nvSpPr>
          <p:cNvPr id="14" name="Rectangle 13">
            <a:extLst>
              <a:ext uri="{FF2B5EF4-FFF2-40B4-BE49-F238E27FC236}">
                <a16:creationId xmlns:a16="http://schemas.microsoft.com/office/drawing/2014/main" id="{44B9CEB9-D278-4B1D-9FE5-A214C48CC354}"/>
              </a:ext>
            </a:extLst>
          </p:cNvPr>
          <p:cNvSpPr/>
          <p:nvPr/>
        </p:nvSpPr>
        <p:spPr>
          <a:xfrm>
            <a:off x="8372355" y="6445015"/>
            <a:ext cx="428263" cy="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Chart&#10;&#10;Description automatically generated">
            <a:extLst>
              <a:ext uri="{FF2B5EF4-FFF2-40B4-BE49-F238E27FC236}">
                <a16:creationId xmlns:a16="http://schemas.microsoft.com/office/drawing/2014/main" id="{03BA25C4-303B-499F-847E-6B193632BFB8}"/>
              </a:ext>
            </a:extLst>
          </p:cNvPr>
          <p:cNvPicPr>
            <a:picLocks noChangeAspect="1"/>
          </p:cNvPicPr>
          <p:nvPr/>
        </p:nvPicPr>
        <p:blipFill rotWithShape="1">
          <a:blip r:embed="rId4">
            <a:extLst>
              <a:ext uri="{28A0092B-C50C-407E-A947-70E740481C1C}">
                <a14:useLocalDpi xmlns:a14="http://schemas.microsoft.com/office/drawing/2010/main" val="0"/>
              </a:ext>
            </a:extLst>
          </a:blip>
          <a:srcRect t="3296" r="12816"/>
          <a:stretch/>
        </p:blipFill>
        <p:spPr>
          <a:xfrm>
            <a:off x="11659" y="2306248"/>
            <a:ext cx="3799203" cy="4214077"/>
          </a:xfrm>
          <a:prstGeom prst="rect">
            <a:avLst/>
          </a:prstGeom>
        </p:spPr>
      </p:pic>
      <p:pic>
        <p:nvPicPr>
          <p:cNvPr id="7" name="Picture 6" descr="Chart, histogram&#10;&#10;Description automatically generated">
            <a:extLst>
              <a:ext uri="{FF2B5EF4-FFF2-40B4-BE49-F238E27FC236}">
                <a16:creationId xmlns:a16="http://schemas.microsoft.com/office/drawing/2014/main" id="{97255B46-EEEC-4415-90B2-0580F04A168F}"/>
              </a:ext>
            </a:extLst>
          </p:cNvPr>
          <p:cNvPicPr>
            <a:picLocks noChangeAspect="1"/>
          </p:cNvPicPr>
          <p:nvPr/>
        </p:nvPicPr>
        <p:blipFill rotWithShape="1">
          <a:blip r:embed="rId5">
            <a:extLst>
              <a:ext uri="{28A0092B-C50C-407E-A947-70E740481C1C}">
                <a14:useLocalDpi xmlns:a14="http://schemas.microsoft.com/office/drawing/2010/main" val="0"/>
              </a:ext>
            </a:extLst>
          </a:blip>
          <a:srcRect t="3296" r="12816"/>
          <a:stretch/>
        </p:blipFill>
        <p:spPr>
          <a:xfrm>
            <a:off x="7742338" y="2276989"/>
            <a:ext cx="3799203" cy="4214078"/>
          </a:xfrm>
          <a:prstGeom prst="rect">
            <a:avLst/>
          </a:prstGeom>
        </p:spPr>
      </p:pic>
      <p:pic>
        <p:nvPicPr>
          <p:cNvPr id="9" name="Picture 8" descr="Chart, histogram&#10;&#10;Description automatically generated">
            <a:extLst>
              <a:ext uri="{FF2B5EF4-FFF2-40B4-BE49-F238E27FC236}">
                <a16:creationId xmlns:a16="http://schemas.microsoft.com/office/drawing/2014/main" id="{EB682567-0D7B-4D00-8BE6-79C87D8B5170}"/>
              </a:ext>
            </a:extLst>
          </p:cNvPr>
          <p:cNvPicPr>
            <a:picLocks noChangeAspect="1"/>
          </p:cNvPicPr>
          <p:nvPr/>
        </p:nvPicPr>
        <p:blipFill rotWithShape="1">
          <a:blip r:embed="rId6">
            <a:extLst>
              <a:ext uri="{28A0092B-C50C-407E-A947-70E740481C1C}">
                <a14:useLocalDpi xmlns:a14="http://schemas.microsoft.com/office/drawing/2010/main" val="0"/>
              </a:ext>
            </a:extLst>
          </a:blip>
          <a:srcRect t="3296" r="12816"/>
          <a:stretch/>
        </p:blipFill>
        <p:spPr>
          <a:xfrm>
            <a:off x="3876998" y="2303960"/>
            <a:ext cx="3799203" cy="4214078"/>
          </a:xfrm>
          <a:prstGeom prst="rect">
            <a:avLst/>
          </a:prstGeom>
        </p:spPr>
      </p:pic>
      <p:pic>
        <p:nvPicPr>
          <p:cNvPr id="10" name="Picture 9">
            <a:extLst>
              <a:ext uri="{FF2B5EF4-FFF2-40B4-BE49-F238E27FC236}">
                <a16:creationId xmlns:a16="http://schemas.microsoft.com/office/drawing/2014/main" id="{E802CFB9-BD56-4E67-B40D-871856B9D63E}"/>
              </a:ext>
            </a:extLst>
          </p:cNvPr>
          <p:cNvPicPr>
            <a:picLocks noChangeAspect="1"/>
          </p:cNvPicPr>
          <p:nvPr/>
        </p:nvPicPr>
        <p:blipFill rotWithShape="1">
          <a:blip r:embed="rId7"/>
          <a:srcRect r="35337"/>
          <a:stretch/>
        </p:blipFill>
        <p:spPr>
          <a:xfrm>
            <a:off x="11541541" y="3429000"/>
            <a:ext cx="650459" cy="1505843"/>
          </a:xfrm>
          <a:prstGeom prst="rect">
            <a:avLst/>
          </a:prstGeom>
        </p:spPr>
      </p:pic>
    </p:spTree>
    <p:extLst>
      <p:ext uri="{BB962C8B-B14F-4D97-AF65-F5344CB8AC3E}">
        <p14:creationId xmlns:p14="http://schemas.microsoft.com/office/powerpoint/2010/main" val="2076137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3340C75D-00CE-49D5-AB3D-A3D4F4CA9C8C}"/>
              </a:ext>
            </a:extLst>
          </p:cNvPr>
          <p:cNvSpPr txBox="1"/>
          <p:nvPr/>
        </p:nvSpPr>
        <p:spPr>
          <a:xfrm>
            <a:off x="231314" y="1648978"/>
            <a:ext cx="2014174" cy="369332"/>
          </a:xfrm>
          <a:prstGeom prst="rect">
            <a:avLst/>
          </a:prstGeom>
          <a:solidFill>
            <a:schemeClr val="bg1"/>
          </a:solidFill>
        </p:spPr>
        <p:txBody>
          <a:bodyPr wrap="square" rtlCol="0">
            <a:spAutoFit/>
          </a:bodyPr>
          <a:lstStyle/>
          <a:p>
            <a:r>
              <a:rPr lang="en-US" dirty="0"/>
              <a:t>10cm depth</a:t>
            </a:r>
            <a:endParaRPr lang="en-AU" dirty="0"/>
          </a:p>
        </p:txBody>
      </p:sp>
      <p:sp>
        <p:nvSpPr>
          <p:cNvPr id="25" name="Rectangle 24">
            <a:extLst>
              <a:ext uri="{FF2B5EF4-FFF2-40B4-BE49-F238E27FC236}">
                <a16:creationId xmlns:a16="http://schemas.microsoft.com/office/drawing/2014/main" id="{DD5CD842-824C-4A72-8286-6801EEB5FFC3}"/>
              </a:ext>
            </a:extLst>
          </p:cNvPr>
          <p:cNvSpPr/>
          <p:nvPr/>
        </p:nvSpPr>
        <p:spPr>
          <a:xfrm>
            <a:off x="147493" y="136525"/>
            <a:ext cx="11897013" cy="1260000"/>
          </a:xfrm>
          <a:prstGeom prst="rect">
            <a:avLst/>
          </a:prstGeom>
          <a:gradFill>
            <a:gsLst>
              <a:gs pos="86000">
                <a:srgbClr val="9E9887"/>
              </a:gs>
              <a:gs pos="50000">
                <a:srgbClr val="404144"/>
              </a:gs>
              <a:gs pos="100000">
                <a:srgbClr val="FFF2C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00CB7573-A961-4513-A86D-F8E525241AFF}"/>
              </a:ext>
            </a:extLst>
          </p:cNvPr>
          <p:cNvSpPr>
            <a:spLocks noGrp="1"/>
          </p:cNvSpPr>
          <p:nvPr>
            <p:ph type="title"/>
          </p:nvPr>
        </p:nvSpPr>
        <p:spPr>
          <a:xfrm>
            <a:off x="231314" y="221099"/>
            <a:ext cx="10441592" cy="1095836"/>
          </a:xfrm>
        </p:spPr>
        <p:txBody>
          <a:bodyPr/>
          <a:lstStyle/>
          <a:p>
            <a:r>
              <a:rPr lang="en-US" dirty="0"/>
              <a:t>Depth to which ESP constraint is met</a:t>
            </a:r>
            <a:endParaRPr lang="en-AU" dirty="0"/>
          </a:p>
        </p:txBody>
      </p:sp>
      <p:pic>
        <p:nvPicPr>
          <p:cNvPr id="15" name="Picture 14">
            <a:extLst>
              <a:ext uri="{FF2B5EF4-FFF2-40B4-BE49-F238E27FC236}">
                <a16:creationId xmlns:a16="http://schemas.microsoft.com/office/drawing/2014/main" id="{75E8D0D3-EA44-4728-8EB5-7855B3D628A2}"/>
              </a:ext>
            </a:extLst>
          </p:cNvPr>
          <p:cNvPicPr>
            <a:picLocks noChangeAspect="1"/>
          </p:cNvPicPr>
          <p:nvPr/>
        </p:nvPicPr>
        <p:blipFill>
          <a:blip r:embed="rId3" cstate="hqprint">
            <a:alphaModFix/>
            <a:extLst>
              <a:ext uri="{28A0092B-C50C-407E-A947-70E740481C1C}">
                <a14:useLocalDpi xmlns:a14="http://schemas.microsoft.com/office/drawing/2010/main"/>
              </a:ext>
            </a:extLst>
          </a:blip>
          <a:stretch>
            <a:fillRect/>
          </a:stretch>
        </p:blipFill>
        <p:spPr>
          <a:xfrm>
            <a:off x="9996030" y="-555763"/>
            <a:ext cx="2195970" cy="454996"/>
          </a:xfrm>
          <a:prstGeom prst="rect">
            <a:avLst/>
          </a:prstGeom>
          <a:effectLst/>
        </p:spPr>
      </p:pic>
      <p:sp>
        <p:nvSpPr>
          <p:cNvPr id="4" name="Slide Number Placeholder 3">
            <a:extLst>
              <a:ext uri="{FF2B5EF4-FFF2-40B4-BE49-F238E27FC236}">
                <a16:creationId xmlns:a16="http://schemas.microsoft.com/office/drawing/2014/main" id="{E2B1E17D-FD98-433E-81AD-64ADD5F2F1B4}"/>
              </a:ext>
            </a:extLst>
          </p:cNvPr>
          <p:cNvSpPr>
            <a:spLocks noGrp="1"/>
          </p:cNvSpPr>
          <p:nvPr>
            <p:ph type="sldNum" sz="quarter" idx="12"/>
          </p:nvPr>
        </p:nvSpPr>
        <p:spPr/>
        <p:txBody>
          <a:bodyPr/>
          <a:lstStyle/>
          <a:p>
            <a:fld id="{BC40CAD0-67DF-460D-91EF-3C97C155B9CF}" type="slidenum">
              <a:rPr lang="en-AU" smtClean="0"/>
              <a:t>16</a:t>
            </a:fld>
            <a:endParaRPr lang="en-AU" dirty="0"/>
          </a:p>
        </p:txBody>
      </p:sp>
      <p:pic>
        <p:nvPicPr>
          <p:cNvPr id="20" name="Picture 19" descr="Map&#10;&#10;Description automatically generated">
            <a:extLst>
              <a:ext uri="{FF2B5EF4-FFF2-40B4-BE49-F238E27FC236}">
                <a16:creationId xmlns:a16="http://schemas.microsoft.com/office/drawing/2014/main" id="{54FC4C30-74DD-4843-94CF-6B7A90AC5E8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1445393" y="3320655"/>
            <a:ext cx="599113" cy="1225276"/>
          </a:xfrm>
          <a:prstGeom prst="rect">
            <a:avLst/>
          </a:prstGeom>
        </p:spPr>
      </p:pic>
      <p:sp>
        <p:nvSpPr>
          <p:cNvPr id="21" name="Rectangle 20">
            <a:extLst>
              <a:ext uri="{FF2B5EF4-FFF2-40B4-BE49-F238E27FC236}">
                <a16:creationId xmlns:a16="http://schemas.microsoft.com/office/drawing/2014/main" id="{B3B60718-4C4D-464B-A254-36B512B805B3}"/>
              </a:ext>
            </a:extLst>
          </p:cNvPr>
          <p:cNvSpPr/>
          <p:nvPr/>
        </p:nvSpPr>
        <p:spPr>
          <a:xfrm flipV="1">
            <a:off x="11515743" y="3131511"/>
            <a:ext cx="223200" cy="166623"/>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9E5D80DE-8F08-49E3-882A-77115A54FF13}"/>
              </a:ext>
            </a:extLst>
          </p:cNvPr>
          <p:cNvSpPr txBox="1"/>
          <p:nvPr/>
        </p:nvSpPr>
        <p:spPr>
          <a:xfrm>
            <a:off x="11722356" y="3093354"/>
            <a:ext cx="568053" cy="230832"/>
          </a:xfrm>
          <a:prstGeom prst="rect">
            <a:avLst/>
          </a:prstGeom>
          <a:noFill/>
        </p:spPr>
        <p:txBody>
          <a:bodyPr wrap="square" rtlCol="0">
            <a:spAutoFit/>
          </a:bodyPr>
          <a:lstStyle/>
          <a:p>
            <a:r>
              <a:rPr lang="en-US" sz="900" dirty="0">
                <a:latin typeface="Arial Nova" panose="020B0504020202020204" pitchFamily="34" charset="0"/>
                <a:ea typeface="Microsoft GothicNeo Light" panose="020B0503020000020004" pitchFamily="34" charset="-127"/>
                <a:cs typeface="Microsoft GothicNeo Light" panose="020B0503020000020004" pitchFamily="34" charset="-127"/>
              </a:rPr>
              <a:t>&gt;100</a:t>
            </a:r>
            <a:endParaRPr lang="en-AU" sz="900" dirty="0">
              <a:latin typeface="Arial Nova" panose="020B0504020202020204" pitchFamily="34" charset="0"/>
              <a:ea typeface="Microsoft GothicNeo Light" panose="020B0503020000020004" pitchFamily="34" charset="-127"/>
              <a:cs typeface="Microsoft GothicNeo Light" panose="020B0503020000020004" pitchFamily="34" charset="-127"/>
            </a:endParaRPr>
          </a:p>
        </p:txBody>
      </p:sp>
      <p:sp>
        <p:nvSpPr>
          <p:cNvPr id="26" name="TextBox 25">
            <a:extLst>
              <a:ext uri="{FF2B5EF4-FFF2-40B4-BE49-F238E27FC236}">
                <a16:creationId xmlns:a16="http://schemas.microsoft.com/office/drawing/2014/main" id="{5742172B-E692-4CF8-82D2-460DE3CAAB96}"/>
              </a:ext>
            </a:extLst>
          </p:cNvPr>
          <p:cNvSpPr txBox="1"/>
          <p:nvPr/>
        </p:nvSpPr>
        <p:spPr>
          <a:xfrm>
            <a:off x="11416801" y="2847133"/>
            <a:ext cx="1323097" cy="246221"/>
          </a:xfrm>
          <a:prstGeom prst="rect">
            <a:avLst/>
          </a:prstGeom>
          <a:noFill/>
        </p:spPr>
        <p:txBody>
          <a:bodyPr wrap="square" rtlCol="0">
            <a:spAutoFit/>
          </a:bodyPr>
          <a:lstStyle/>
          <a:p>
            <a:r>
              <a:rPr lang="en-US" sz="1000" b="1" dirty="0"/>
              <a:t>Depth (cm)</a:t>
            </a:r>
            <a:endParaRPr lang="en-AU" sz="1000" b="1" dirty="0"/>
          </a:p>
        </p:txBody>
      </p:sp>
      <p:sp>
        <p:nvSpPr>
          <p:cNvPr id="12" name="TextBox 11">
            <a:extLst>
              <a:ext uri="{FF2B5EF4-FFF2-40B4-BE49-F238E27FC236}">
                <a16:creationId xmlns:a16="http://schemas.microsoft.com/office/drawing/2014/main" id="{DAC06A70-AD6E-4958-85D1-7099020F7B14}"/>
              </a:ext>
            </a:extLst>
          </p:cNvPr>
          <p:cNvSpPr txBox="1"/>
          <p:nvPr/>
        </p:nvSpPr>
        <p:spPr>
          <a:xfrm>
            <a:off x="275340" y="1662178"/>
            <a:ext cx="2114832" cy="369332"/>
          </a:xfrm>
          <a:prstGeom prst="rect">
            <a:avLst/>
          </a:prstGeom>
          <a:solidFill>
            <a:schemeClr val="bg1"/>
          </a:solidFill>
        </p:spPr>
        <p:txBody>
          <a:bodyPr wrap="square" rtlCol="0">
            <a:spAutoFit/>
          </a:bodyPr>
          <a:lstStyle/>
          <a:p>
            <a:r>
              <a:rPr lang="en-US" dirty="0"/>
              <a:t>6% ESP</a:t>
            </a:r>
            <a:endParaRPr lang="en-AU" dirty="0"/>
          </a:p>
        </p:txBody>
      </p:sp>
      <p:sp>
        <p:nvSpPr>
          <p:cNvPr id="13" name="TextBox 12">
            <a:extLst>
              <a:ext uri="{FF2B5EF4-FFF2-40B4-BE49-F238E27FC236}">
                <a16:creationId xmlns:a16="http://schemas.microsoft.com/office/drawing/2014/main" id="{7FA95EAC-C5C9-49D3-97E3-001A17923D25}"/>
              </a:ext>
            </a:extLst>
          </p:cNvPr>
          <p:cNvSpPr txBox="1"/>
          <p:nvPr/>
        </p:nvSpPr>
        <p:spPr>
          <a:xfrm>
            <a:off x="4075438" y="1660032"/>
            <a:ext cx="1808299" cy="369332"/>
          </a:xfrm>
          <a:prstGeom prst="rect">
            <a:avLst/>
          </a:prstGeom>
          <a:solidFill>
            <a:schemeClr val="bg1"/>
          </a:solidFill>
        </p:spPr>
        <p:txBody>
          <a:bodyPr wrap="square" rtlCol="0">
            <a:spAutoFit/>
          </a:bodyPr>
          <a:lstStyle/>
          <a:p>
            <a:r>
              <a:rPr lang="en-US" dirty="0"/>
              <a:t>10% ESP</a:t>
            </a:r>
            <a:endParaRPr lang="en-AU" dirty="0"/>
          </a:p>
        </p:txBody>
      </p:sp>
      <p:sp>
        <p:nvSpPr>
          <p:cNvPr id="14" name="TextBox 13">
            <a:extLst>
              <a:ext uri="{FF2B5EF4-FFF2-40B4-BE49-F238E27FC236}">
                <a16:creationId xmlns:a16="http://schemas.microsoft.com/office/drawing/2014/main" id="{2740A0F0-E24B-4AD0-A0A4-3404FF2800F8}"/>
              </a:ext>
            </a:extLst>
          </p:cNvPr>
          <p:cNvSpPr txBox="1"/>
          <p:nvPr/>
        </p:nvSpPr>
        <p:spPr>
          <a:xfrm>
            <a:off x="7886828" y="1660032"/>
            <a:ext cx="1702797" cy="369332"/>
          </a:xfrm>
          <a:prstGeom prst="rect">
            <a:avLst/>
          </a:prstGeom>
          <a:solidFill>
            <a:schemeClr val="bg1"/>
          </a:solidFill>
        </p:spPr>
        <p:txBody>
          <a:bodyPr wrap="square" rtlCol="0">
            <a:spAutoFit/>
          </a:bodyPr>
          <a:lstStyle/>
          <a:p>
            <a:r>
              <a:rPr lang="en-US" dirty="0"/>
              <a:t>15% ESP</a:t>
            </a:r>
            <a:endParaRPr lang="en-AU" dirty="0"/>
          </a:p>
        </p:txBody>
      </p:sp>
      <p:pic>
        <p:nvPicPr>
          <p:cNvPr id="5" name="Picture 4" descr="Map&#10;&#10;Description automatically generated">
            <a:extLst>
              <a:ext uri="{FF2B5EF4-FFF2-40B4-BE49-F238E27FC236}">
                <a16:creationId xmlns:a16="http://schemas.microsoft.com/office/drawing/2014/main" id="{B9872C36-80C4-4F00-A650-4B36AE1A0591}"/>
              </a:ext>
            </a:extLst>
          </p:cNvPr>
          <p:cNvPicPr>
            <a:picLocks noChangeAspect="1"/>
          </p:cNvPicPr>
          <p:nvPr/>
        </p:nvPicPr>
        <p:blipFill rotWithShape="1">
          <a:blip r:embed="rId5">
            <a:extLst>
              <a:ext uri="{28A0092B-C50C-407E-A947-70E740481C1C}">
                <a14:useLocalDpi xmlns:a14="http://schemas.microsoft.com/office/drawing/2010/main" val="0"/>
              </a:ext>
            </a:extLst>
          </a:blip>
          <a:srcRect t="4004" r="18432"/>
          <a:stretch/>
        </p:blipFill>
        <p:spPr>
          <a:xfrm>
            <a:off x="7639936" y="2363821"/>
            <a:ext cx="3852507" cy="4192622"/>
          </a:xfrm>
          <a:prstGeom prst="rect">
            <a:avLst/>
          </a:prstGeom>
        </p:spPr>
      </p:pic>
      <p:pic>
        <p:nvPicPr>
          <p:cNvPr id="7" name="Picture 6" descr="Chart, map&#10;&#10;Description automatically generated">
            <a:extLst>
              <a:ext uri="{FF2B5EF4-FFF2-40B4-BE49-F238E27FC236}">
                <a16:creationId xmlns:a16="http://schemas.microsoft.com/office/drawing/2014/main" id="{DCDCE733-D8B5-4ABF-8E39-E582277A68E4}"/>
              </a:ext>
            </a:extLst>
          </p:cNvPr>
          <p:cNvPicPr>
            <a:picLocks noChangeAspect="1"/>
          </p:cNvPicPr>
          <p:nvPr/>
        </p:nvPicPr>
        <p:blipFill rotWithShape="1">
          <a:blip r:embed="rId6">
            <a:extLst>
              <a:ext uri="{28A0092B-C50C-407E-A947-70E740481C1C}">
                <a14:useLocalDpi xmlns:a14="http://schemas.microsoft.com/office/drawing/2010/main" val="0"/>
              </a:ext>
            </a:extLst>
          </a:blip>
          <a:srcRect t="3905" r="18347"/>
          <a:stretch/>
        </p:blipFill>
        <p:spPr>
          <a:xfrm>
            <a:off x="3819921" y="2368494"/>
            <a:ext cx="3852507" cy="4192622"/>
          </a:xfrm>
          <a:prstGeom prst="rect">
            <a:avLst/>
          </a:prstGeom>
        </p:spPr>
      </p:pic>
      <p:pic>
        <p:nvPicPr>
          <p:cNvPr id="9" name="Picture 8" descr="Chart&#10;&#10;Description automatically generated">
            <a:extLst>
              <a:ext uri="{FF2B5EF4-FFF2-40B4-BE49-F238E27FC236}">
                <a16:creationId xmlns:a16="http://schemas.microsoft.com/office/drawing/2014/main" id="{C409C4A3-BF19-4949-BD3F-1D10AA9BC737}"/>
              </a:ext>
            </a:extLst>
          </p:cNvPr>
          <p:cNvPicPr>
            <a:picLocks noChangeAspect="1"/>
          </p:cNvPicPr>
          <p:nvPr/>
        </p:nvPicPr>
        <p:blipFill rotWithShape="1">
          <a:blip r:embed="rId7">
            <a:extLst>
              <a:ext uri="{28A0092B-C50C-407E-A947-70E740481C1C}">
                <a14:useLocalDpi xmlns:a14="http://schemas.microsoft.com/office/drawing/2010/main" val="0"/>
              </a:ext>
            </a:extLst>
          </a:blip>
          <a:srcRect t="3905" r="18041"/>
          <a:stretch/>
        </p:blipFill>
        <p:spPr>
          <a:xfrm>
            <a:off x="-94" y="2373165"/>
            <a:ext cx="3866971" cy="4192623"/>
          </a:xfrm>
          <a:prstGeom prst="rect">
            <a:avLst/>
          </a:prstGeom>
        </p:spPr>
      </p:pic>
    </p:spTree>
    <p:extLst>
      <p:ext uri="{BB962C8B-B14F-4D97-AF65-F5344CB8AC3E}">
        <p14:creationId xmlns:p14="http://schemas.microsoft.com/office/powerpoint/2010/main" val="2886875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69CB55-E5D2-4967-910B-90784534A38D}"/>
              </a:ext>
            </a:extLst>
          </p:cNvPr>
          <p:cNvSpPr/>
          <p:nvPr/>
        </p:nvSpPr>
        <p:spPr>
          <a:xfrm>
            <a:off x="147493" y="1519475"/>
            <a:ext cx="6698960"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D73C1D3F-DF8F-4985-806A-334035A25D8D}"/>
              </a:ext>
            </a:extLst>
          </p:cNvPr>
          <p:cNvSpPr/>
          <p:nvPr/>
        </p:nvSpPr>
        <p:spPr>
          <a:xfrm>
            <a:off x="147492" y="136525"/>
            <a:ext cx="11897013" cy="1260000"/>
          </a:xfrm>
          <a:prstGeom prst="rect">
            <a:avLst/>
          </a:prstGeom>
          <a:gradFill>
            <a:gsLst>
              <a:gs pos="86000">
                <a:srgbClr val="9E9887"/>
              </a:gs>
              <a:gs pos="50000">
                <a:srgbClr val="404144"/>
              </a:gs>
              <a:gs pos="100000">
                <a:srgbClr val="FFF2C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D9283A0F-3055-4B95-B56E-B98FBEEE2451}"/>
              </a:ext>
            </a:extLst>
          </p:cNvPr>
          <p:cNvSpPr>
            <a:spLocks noGrp="1"/>
          </p:cNvSpPr>
          <p:nvPr>
            <p:ph type="title"/>
          </p:nvPr>
        </p:nvSpPr>
        <p:spPr>
          <a:xfrm>
            <a:off x="211770" y="206966"/>
            <a:ext cx="10515600" cy="1119118"/>
          </a:xfrm>
        </p:spPr>
        <p:txBody>
          <a:bodyPr/>
          <a:lstStyle/>
          <a:p>
            <a:r>
              <a:rPr lang="en-US" dirty="0"/>
              <a:t>How precise is our model?</a:t>
            </a:r>
            <a:endParaRPr lang="en-AU" dirty="0"/>
          </a:p>
        </p:txBody>
      </p:sp>
      <p:sp>
        <p:nvSpPr>
          <p:cNvPr id="4" name="Slide Number Placeholder 3">
            <a:extLst>
              <a:ext uri="{FF2B5EF4-FFF2-40B4-BE49-F238E27FC236}">
                <a16:creationId xmlns:a16="http://schemas.microsoft.com/office/drawing/2014/main" id="{2E27B535-3100-4C45-B6A1-486E43609CA3}"/>
              </a:ext>
            </a:extLst>
          </p:cNvPr>
          <p:cNvSpPr>
            <a:spLocks noGrp="1"/>
          </p:cNvSpPr>
          <p:nvPr>
            <p:ph type="sldNum" sz="quarter" idx="12"/>
          </p:nvPr>
        </p:nvSpPr>
        <p:spPr/>
        <p:txBody>
          <a:bodyPr/>
          <a:lstStyle/>
          <a:p>
            <a:fld id="{BC40CAD0-67DF-460D-91EF-3C97C155B9CF}" type="slidenum">
              <a:rPr lang="en-AU" smtClean="0"/>
              <a:t>17</a:t>
            </a:fld>
            <a:endParaRPr lang="en-AU" dirty="0"/>
          </a:p>
        </p:txBody>
      </p:sp>
      <p:sp>
        <p:nvSpPr>
          <p:cNvPr id="26" name="TextBox 25">
            <a:extLst>
              <a:ext uri="{FF2B5EF4-FFF2-40B4-BE49-F238E27FC236}">
                <a16:creationId xmlns:a16="http://schemas.microsoft.com/office/drawing/2014/main" id="{46FAB229-8F2C-4A66-B143-191AB44A2EEF}"/>
              </a:ext>
            </a:extLst>
          </p:cNvPr>
          <p:cNvSpPr txBox="1"/>
          <p:nvPr/>
        </p:nvSpPr>
        <p:spPr>
          <a:xfrm>
            <a:off x="11274668" y="2903929"/>
            <a:ext cx="1323097" cy="246221"/>
          </a:xfrm>
          <a:prstGeom prst="rect">
            <a:avLst/>
          </a:prstGeom>
          <a:noFill/>
        </p:spPr>
        <p:txBody>
          <a:bodyPr wrap="square" rtlCol="0">
            <a:spAutoFit/>
          </a:bodyPr>
          <a:lstStyle/>
          <a:p>
            <a:r>
              <a:rPr lang="en-US" sz="1000" b="1" dirty="0"/>
              <a:t>Depth (cm)</a:t>
            </a:r>
            <a:endParaRPr lang="en-AU" sz="1000" b="1" dirty="0"/>
          </a:p>
        </p:txBody>
      </p:sp>
      <p:pic>
        <p:nvPicPr>
          <p:cNvPr id="27" name="Picture 26" descr="Map&#10;&#10;Description automatically generated">
            <a:extLst>
              <a:ext uri="{FF2B5EF4-FFF2-40B4-BE49-F238E27FC236}">
                <a16:creationId xmlns:a16="http://schemas.microsoft.com/office/drawing/2014/main" id="{018C6893-510D-4305-959B-DAB633BE4CF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337105" y="3397655"/>
            <a:ext cx="599113" cy="1225276"/>
          </a:xfrm>
          <a:prstGeom prst="rect">
            <a:avLst/>
          </a:prstGeom>
        </p:spPr>
      </p:pic>
      <p:sp>
        <p:nvSpPr>
          <p:cNvPr id="28" name="Rectangle 27">
            <a:extLst>
              <a:ext uri="{FF2B5EF4-FFF2-40B4-BE49-F238E27FC236}">
                <a16:creationId xmlns:a16="http://schemas.microsoft.com/office/drawing/2014/main" id="{2F86F066-D135-45E2-93F8-79D5914FC4CD}"/>
              </a:ext>
            </a:extLst>
          </p:cNvPr>
          <p:cNvSpPr/>
          <p:nvPr/>
        </p:nvSpPr>
        <p:spPr>
          <a:xfrm flipV="1">
            <a:off x="11407455" y="3208511"/>
            <a:ext cx="223200" cy="166623"/>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86DBDE52-4532-44D9-B908-FD0AA464CC95}"/>
              </a:ext>
            </a:extLst>
          </p:cNvPr>
          <p:cNvSpPr txBox="1"/>
          <p:nvPr/>
        </p:nvSpPr>
        <p:spPr>
          <a:xfrm>
            <a:off x="11614068" y="3170354"/>
            <a:ext cx="568053" cy="230832"/>
          </a:xfrm>
          <a:prstGeom prst="rect">
            <a:avLst/>
          </a:prstGeom>
          <a:noFill/>
        </p:spPr>
        <p:txBody>
          <a:bodyPr wrap="square" rtlCol="0">
            <a:spAutoFit/>
          </a:bodyPr>
          <a:lstStyle/>
          <a:p>
            <a:r>
              <a:rPr lang="en-US" sz="900" dirty="0">
                <a:latin typeface="Arial Nova" panose="020B0504020202020204" pitchFamily="34" charset="0"/>
                <a:ea typeface="Microsoft GothicNeo Light" panose="020B0503020000020004" pitchFamily="34" charset="-127"/>
                <a:cs typeface="Microsoft GothicNeo Light" panose="020B0503020000020004" pitchFamily="34" charset="-127"/>
              </a:rPr>
              <a:t>&gt;100</a:t>
            </a:r>
            <a:endParaRPr lang="en-AU" sz="900" dirty="0">
              <a:latin typeface="Arial Nova" panose="020B0504020202020204" pitchFamily="34" charset="0"/>
              <a:ea typeface="Microsoft GothicNeo Light" panose="020B0503020000020004" pitchFamily="34" charset="-127"/>
              <a:cs typeface="Microsoft GothicNeo Light" panose="020B0503020000020004" pitchFamily="34" charset="-127"/>
            </a:endParaRPr>
          </a:p>
        </p:txBody>
      </p:sp>
      <p:sp>
        <p:nvSpPr>
          <p:cNvPr id="30" name="TextBox 29">
            <a:extLst>
              <a:ext uri="{FF2B5EF4-FFF2-40B4-BE49-F238E27FC236}">
                <a16:creationId xmlns:a16="http://schemas.microsoft.com/office/drawing/2014/main" id="{D354165A-D6B3-4359-9B35-2DE77AC2A0AA}"/>
              </a:ext>
            </a:extLst>
          </p:cNvPr>
          <p:cNvSpPr txBox="1"/>
          <p:nvPr/>
        </p:nvSpPr>
        <p:spPr>
          <a:xfrm>
            <a:off x="7211025" y="1502572"/>
            <a:ext cx="2357731" cy="323165"/>
          </a:xfrm>
          <a:prstGeom prst="rect">
            <a:avLst/>
          </a:prstGeom>
          <a:solidFill>
            <a:schemeClr val="bg1"/>
          </a:solidFill>
        </p:spPr>
        <p:txBody>
          <a:bodyPr wrap="square" rtlCol="0">
            <a:spAutoFit/>
          </a:bodyPr>
          <a:lstStyle/>
          <a:p>
            <a:r>
              <a:rPr lang="en-US" sz="1500" dirty="0"/>
              <a:t>15% ESP</a:t>
            </a:r>
            <a:endParaRPr lang="en-AU" sz="1500" dirty="0"/>
          </a:p>
        </p:txBody>
      </p:sp>
      <p:pic>
        <p:nvPicPr>
          <p:cNvPr id="14" name="Picture 13" descr="Map&#10;&#10;Description automatically generated">
            <a:extLst>
              <a:ext uri="{FF2B5EF4-FFF2-40B4-BE49-F238E27FC236}">
                <a16:creationId xmlns:a16="http://schemas.microsoft.com/office/drawing/2014/main" id="{EDFAB943-00C5-4AF3-88FD-EAA69F40D13A}"/>
              </a:ext>
            </a:extLst>
          </p:cNvPr>
          <p:cNvPicPr>
            <a:picLocks noChangeAspect="1"/>
          </p:cNvPicPr>
          <p:nvPr/>
        </p:nvPicPr>
        <p:blipFill rotWithShape="1">
          <a:blip r:embed="rId4">
            <a:extLst>
              <a:ext uri="{28A0092B-C50C-407E-A947-70E740481C1C}">
                <a14:useLocalDpi xmlns:a14="http://schemas.microsoft.com/office/drawing/2010/main" val="0"/>
              </a:ext>
            </a:extLst>
          </a:blip>
          <a:srcRect t="4004" r="18432"/>
          <a:stretch/>
        </p:blipFill>
        <p:spPr>
          <a:xfrm>
            <a:off x="6916948" y="1804737"/>
            <a:ext cx="4374324" cy="4910220"/>
          </a:xfrm>
          <a:prstGeom prst="rect">
            <a:avLst/>
          </a:prstGeom>
        </p:spPr>
      </p:pic>
      <p:cxnSp>
        <p:nvCxnSpPr>
          <p:cNvPr id="39" name="Straight Connector 38">
            <a:extLst>
              <a:ext uri="{FF2B5EF4-FFF2-40B4-BE49-F238E27FC236}">
                <a16:creationId xmlns:a16="http://schemas.microsoft.com/office/drawing/2014/main" id="{095960DE-A156-438B-9822-6184C13282F1}"/>
              </a:ext>
            </a:extLst>
          </p:cNvPr>
          <p:cNvCxnSpPr>
            <a:cxnSpLocks/>
            <a:stCxn id="23" idx="2"/>
            <a:endCxn id="38" idx="0"/>
          </p:cNvCxnSpPr>
          <p:nvPr/>
        </p:nvCxnSpPr>
        <p:spPr>
          <a:xfrm>
            <a:off x="2171953" y="4477212"/>
            <a:ext cx="1227469" cy="415766"/>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24E95E-7F23-479D-A07F-063C6B4354B4}"/>
              </a:ext>
            </a:extLst>
          </p:cNvPr>
          <p:cNvCxnSpPr>
            <a:cxnSpLocks/>
            <a:stCxn id="17" idx="2"/>
            <a:endCxn id="38" idx="0"/>
          </p:cNvCxnSpPr>
          <p:nvPr/>
        </p:nvCxnSpPr>
        <p:spPr>
          <a:xfrm flipH="1">
            <a:off x="3399422" y="4470179"/>
            <a:ext cx="1227837" cy="422799"/>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F95CD2-8764-4B36-9628-36AC9ED1C02A}"/>
              </a:ext>
            </a:extLst>
          </p:cNvPr>
          <p:cNvCxnSpPr>
            <a:cxnSpLocks/>
            <a:stCxn id="38" idx="2"/>
            <a:endCxn id="18" idx="0"/>
          </p:cNvCxnSpPr>
          <p:nvPr/>
        </p:nvCxnSpPr>
        <p:spPr>
          <a:xfrm flipH="1">
            <a:off x="3399421" y="5663751"/>
            <a:ext cx="1" cy="2607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761EFE-7D82-49D3-A7E7-B4FCE15E82C7}"/>
              </a:ext>
            </a:extLst>
          </p:cNvPr>
          <p:cNvCxnSpPr>
            <a:cxnSpLocks/>
            <a:stCxn id="17" idx="0"/>
            <a:endCxn id="16" idx="2"/>
          </p:cNvCxnSpPr>
          <p:nvPr/>
        </p:nvCxnSpPr>
        <p:spPr>
          <a:xfrm flipH="1" flipV="1">
            <a:off x="3399422" y="3421996"/>
            <a:ext cx="1227837" cy="414292"/>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5D26F13-C248-4FF5-9442-B3EA4AA1D935}"/>
              </a:ext>
            </a:extLst>
          </p:cNvPr>
          <p:cNvCxnSpPr>
            <a:cxnSpLocks/>
            <a:stCxn id="16" idx="2"/>
            <a:endCxn id="23" idx="0"/>
          </p:cNvCxnSpPr>
          <p:nvPr/>
        </p:nvCxnSpPr>
        <p:spPr>
          <a:xfrm flipH="1">
            <a:off x="2171953" y="3421996"/>
            <a:ext cx="1227469" cy="421325"/>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9B5E91-20BB-445C-A148-7094E8DF9BAF}"/>
              </a:ext>
            </a:extLst>
          </p:cNvPr>
          <p:cNvCxnSpPr>
            <a:cxnSpLocks/>
            <a:stCxn id="13" idx="2"/>
            <a:endCxn id="16" idx="0"/>
          </p:cNvCxnSpPr>
          <p:nvPr/>
        </p:nvCxnSpPr>
        <p:spPr>
          <a:xfrm>
            <a:off x="3399422" y="2381934"/>
            <a:ext cx="0" cy="269288"/>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982928F-3C6A-479F-B73D-902F059257D2}"/>
              </a:ext>
            </a:extLst>
          </p:cNvPr>
          <p:cNvSpPr/>
          <p:nvPr/>
        </p:nvSpPr>
        <p:spPr>
          <a:xfrm>
            <a:off x="1550624" y="1611162"/>
            <a:ext cx="3697596" cy="770772"/>
          </a:xfrm>
          <a:prstGeom prst="rect">
            <a:avLst/>
          </a:prstGeom>
          <a:solidFill>
            <a:srgbClr val="FFFAEB"/>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1600" b="1" dirty="0"/>
              <a:t>Random Forest</a:t>
            </a:r>
          </a:p>
          <a:p>
            <a:pPr algn="ctr"/>
            <a:r>
              <a:rPr lang="en-AU" sz="1400" dirty="0">
                <a:sym typeface="Wingdings" panose="05000000000000000000" pitchFamily="2" charset="2"/>
              </a:rPr>
              <a:t> Retain all 500 predictions</a:t>
            </a:r>
            <a:endParaRPr lang="en-AU" sz="1400" dirty="0"/>
          </a:p>
        </p:txBody>
      </p:sp>
      <p:sp>
        <p:nvSpPr>
          <p:cNvPr id="16" name="Rectangle 15">
            <a:extLst>
              <a:ext uri="{FF2B5EF4-FFF2-40B4-BE49-F238E27FC236}">
                <a16:creationId xmlns:a16="http://schemas.microsoft.com/office/drawing/2014/main" id="{C69C4F8C-5AB2-4F97-AAFF-AD300016755F}"/>
              </a:ext>
            </a:extLst>
          </p:cNvPr>
          <p:cNvSpPr/>
          <p:nvPr/>
        </p:nvSpPr>
        <p:spPr>
          <a:xfrm>
            <a:off x="1937690" y="2651222"/>
            <a:ext cx="2923463" cy="770774"/>
          </a:xfrm>
          <a:prstGeom prst="rect">
            <a:avLst/>
          </a:prstGeom>
          <a:solidFill>
            <a:srgbClr val="FFFAEB"/>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1600" b="1" dirty="0"/>
              <a:t>Does each prediction exceed threshold?</a:t>
            </a:r>
          </a:p>
        </p:txBody>
      </p:sp>
      <p:sp>
        <p:nvSpPr>
          <p:cNvPr id="17" name="Rectangle 16">
            <a:extLst>
              <a:ext uri="{FF2B5EF4-FFF2-40B4-BE49-F238E27FC236}">
                <a16:creationId xmlns:a16="http://schemas.microsoft.com/office/drawing/2014/main" id="{C7841CC6-83B6-489A-BA16-E92D0C993B6E}"/>
              </a:ext>
            </a:extLst>
          </p:cNvPr>
          <p:cNvSpPr/>
          <p:nvPr/>
        </p:nvSpPr>
        <p:spPr>
          <a:xfrm>
            <a:off x="4006297" y="3836288"/>
            <a:ext cx="1241923" cy="633891"/>
          </a:xfrm>
          <a:prstGeom prst="rect">
            <a:avLst/>
          </a:prstGeom>
          <a:solidFill>
            <a:schemeClr val="accent5">
              <a:lumMod val="20000"/>
              <a:lumOff val="80000"/>
            </a:schemeClr>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1600" b="1" dirty="0"/>
              <a:t>No</a:t>
            </a:r>
          </a:p>
          <a:p>
            <a:pPr algn="ctr"/>
            <a:r>
              <a:rPr lang="en-AU" sz="1400" dirty="0">
                <a:sym typeface="Wingdings" panose="05000000000000000000" pitchFamily="2" charset="2"/>
              </a:rPr>
              <a:t>Value = 0</a:t>
            </a:r>
            <a:endParaRPr lang="en-AU" sz="1400" dirty="0"/>
          </a:p>
        </p:txBody>
      </p:sp>
      <p:sp>
        <p:nvSpPr>
          <p:cNvPr id="18" name="Rectangle 17">
            <a:extLst>
              <a:ext uri="{FF2B5EF4-FFF2-40B4-BE49-F238E27FC236}">
                <a16:creationId xmlns:a16="http://schemas.microsoft.com/office/drawing/2014/main" id="{67444D3E-2DB3-4AB2-84AF-5D6523EA2147}"/>
              </a:ext>
            </a:extLst>
          </p:cNvPr>
          <p:cNvSpPr/>
          <p:nvPr/>
        </p:nvSpPr>
        <p:spPr>
          <a:xfrm>
            <a:off x="1110176" y="5924533"/>
            <a:ext cx="4578490" cy="639832"/>
          </a:xfrm>
          <a:prstGeom prst="rect">
            <a:avLst/>
          </a:prstGeom>
          <a:solidFill>
            <a:srgbClr val="C59EE2"/>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b="1" dirty="0"/>
              <a:t>Probability of exceeding set threshold</a:t>
            </a:r>
          </a:p>
        </p:txBody>
      </p:sp>
      <p:sp>
        <p:nvSpPr>
          <p:cNvPr id="23" name="Rectangle 22">
            <a:extLst>
              <a:ext uri="{FF2B5EF4-FFF2-40B4-BE49-F238E27FC236}">
                <a16:creationId xmlns:a16="http://schemas.microsoft.com/office/drawing/2014/main" id="{8627CE6F-9370-42BB-B61C-14B18F9BFC59}"/>
              </a:ext>
            </a:extLst>
          </p:cNvPr>
          <p:cNvSpPr/>
          <p:nvPr/>
        </p:nvSpPr>
        <p:spPr>
          <a:xfrm>
            <a:off x="1550624" y="3843321"/>
            <a:ext cx="1242658" cy="633891"/>
          </a:xfrm>
          <a:prstGeom prst="rect">
            <a:avLst/>
          </a:prstGeom>
          <a:solidFill>
            <a:srgbClr val="FED4E9"/>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1600" b="1" dirty="0"/>
              <a:t>Yes</a:t>
            </a:r>
          </a:p>
          <a:p>
            <a:pPr algn="ctr"/>
            <a:r>
              <a:rPr lang="en-AU" sz="1400" dirty="0">
                <a:sym typeface="Wingdings" panose="05000000000000000000" pitchFamily="2" charset="2"/>
              </a:rPr>
              <a:t>Value = 1</a:t>
            </a:r>
            <a:endParaRPr lang="en-AU" sz="1400" dirty="0"/>
          </a:p>
        </p:txBody>
      </p:sp>
      <p:sp>
        <p:nvSpPr>
          <p:cNvPr id="38" name="Rectangle 37">
            <a:extLst>
              <a:ext uri="{FF2B5EF4-FFF2-40B4-BE49-F238E27FC236}">
                <a16:creationId xmlns:a16="http://schemas.microsoft.com/office/drawing/2014/main" id="{B5AAFF8B-218B-4213-B9C6-55BE6283E77F}"/>
              </a:ext>
            </a:extLst>
          </p:cNvPr>
          <p:cNvSpPr/>
          <p:nvPr/>
        </p:nvSpPr>
        <p:spPr>
          <a:xfrm>
            <a:off x="2216482" y="4892978"/>
            <a:ext cx="2365879" cy="770773"/>
          </a:xfrm>
          <a:prstGeom prst="rect">
            <a:avLst/>
          </a:prstGeom>
          <a:solidFill>
            <a:srgbClr val="E4D2F2"/>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1600" b="1" dirty="0"/>
              <a:t>Calculate mean of binary values</a:t>
            </a:r>
            <a:endParaRPr lang="en-AU" sz="1400" dirty="0"/>
          </a:p>
        </p:txBody>
      </p:sp>
    </p:spTree>
    <p:extLst>
      <p:ext uri="{BB962C8B-B14F-4D97-AF65-F5344CB8AC3E}">
        <p14:creationId xmlns:p14="http://schemas.microsoft.com/office/powerpoint/2010/main" val="102078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3C1D3F-DF8F-4985-806A-334035A25D8D}"/>
              </a:ext>
            </a:extLst>
          </p:cNvPr>
          <p:cNvSpPr/>
          <p:nvPr/>
        </p:nvSpPr>
        <p:spPr>
          <a:xfrm>
            <a:off x="147492" y="136525"/>
            <a:ext cx="11897013" cy="1260000"/>
          </a:xfrm>
          <a:prstGeom prst="rect">
            <a:avLst/>
          </a:prstGeom>
          <a:gradFill>
            <a:gsLst>
              <a:gs pos="86000">
                <a:srgbClr val="9E9887"/>
              </a:gs>
              <a:gs pos="50000">
                <a:srgbClr val="404144"/>
              </a:gs>
              <a:gs pos="100000">
                <a:srgbClr val="FFF2C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D9283A0F-3055-4B95-B56E-B98FBEEE2451}"/>
              </a:ext>
            </a:extLst>
          </p:cNvPr>
          <p:cNvSpPr>
            <a:spLocks noGrp="1"/>
          </p:cNvSpPr>
          <p:nvPr>
            <p:ph type="title"/>
          </p:nvPr>
        </p:nvSpPr>
        <p:spPr>
          <a:xfrm>
            <a:off x="213327" y="206966"/>
            <a:ext cx="10515600" cy="1119118"/>
          </a:xfrm>
        </p:spPr>
        <p:txBody>
          <a:bodyPr/>
          <a:lstStyle/>
          <a:p>
            <a:r>
              <a:rPr lang="en-US" dirty="0"/>
              <a:t>Probability of exceeding threshold</a:t>
            </a:r>
            <a:endParaRPr lang="en-AU" dirty="0"/>
          </a:p>
        </p:txBody>
      </p:sp>
      <p:sp>
        <p:nvSpPr>
          <p:cNvPr id="4" name="Slide Number Placeholder 3">
            <a:extLst>
              <a:ext uri="{FF2B5EF4-FFF2-40B4-BE49-F238E27FC236}">
                <a16:creationId xmlns:a16="http://schemas.microsoft.com/office/drawing/2014/main" id="{2E27B535-3100-4C45-B6A1-486E43609CA3}"/>
              </a:ext>
            </a:extLst>
          </p:cNvPr>
          <p:cNvSpPr>
            <a:spLocks noGrp="1"/>
          </p:cNvSpPr>
          <p:nvPr>
            <p:ph type="sldNum" sz="quarter" idx="12"/>
          </p:nvPr>
        </p:nvSpPr>
        <p:spPr/>
        <p:txBody>
          <a:bodyPr/>
          <a:lstStyle/>
          <a:p>
            <a:fld id="{BC40CAD0-67DF-460D-91EF-3C97C155B9CF}" type="slidenum">
              <a:rPr lang="en-AU" smtClean="0"/>
              <a:t>18</a:t>
            </a:fld>
            <a:endParaRPr lang="en-AU" dirty="0"/>
          </a:p>
        </p:txBody>
      </p:sp>
      <p:sp>
        <p:nvSpPr>
          <p:cNvPr id="16" name="TextBox 15">
            <a:extLst>
              <a:ext uri="{FF2B5EF4-FFF2-40B4-BE49-F238E27FC236}">
                <a16:creationId xmlns:a16="http://schemas.microsoft.com/office/drawing/2014/main" id="{C6D26781-7702-4B69-A038-71995C12AE6F}"/>
              </a:ext>
            </a:extLst>
          </p:cNvPr>
          <p:cNvSpPr txBox="1"/>
          <p:nvPr/>
        </p:nvSpPr>
        <p:spPr>
          <a:xfrm>
            <a:off x="67349" y="1459885"/>
            <a:ext cx="3387694" cy="369332"/>
          </a:xfrm>
          <a:prstGeom prst="rect">
            <a:avLst/>
          </a:prstGeom>
          <a:solidFill>
            <a:schemeClr val="bg1"/>
          </a:solidFill>
        </p:spPr>
        <p:txBody>
          <a:bodyPr wrap="square" rtlCol="0">
            <a:spAutoFit/>
          </a:bodyPr>
          <a:lstStyle/>
          <a:p>
            <a:r>
              <a:rPr lang="en-US" dirty="0"/>
              <a:t>Threshold = </a:t>
            </a:r>
            <a:r>
              <a:rPr lang="en-US" b="1" dirty="0"/>
              <a:t>15% ESP</a:t>
            </a:r>
            <a:endParaRPr lang="en-AU" b="1" dirty="0"/>
          </a:p>
        </p:txBody>
      </p:sp>
      <p:sp>
        <p:nvSpPr>
          <p:cNvPr id="17" name="TextBox 16">
            <a:extLst>
              <a:ext uri="{FF2B5EF4-FFF2-40B4-BE49-F238E27FC236}">
                <a16:creationId xmlns:a16="http://schemas.microsoft.com/office/drawing/2014/main" id="{C902B57F-B658-426E-92D0-1211CFEE413B}"/>
              </a:ext>
            </a:extLst>
          </p:cNvPr>
          <p:cNvSpPr txBox="1"/>
          <p:nvPr/>
        </p:nvSpPr>
        <p:spPr>
          <a:xfrm>
            <a:off x="4056123" y="2017819"/>
            <a:ext cx="1808299" cy="369332"/>
          </a:xfrm>
          <a:prstGeom prst="rect">
            <a:avLst/>
          </a:prstGeom>
          <a:solidFill>
            <a:schemeClr val="bg1"/>
          </a:solidFill>
        </p:spPr>
        <p:txBody>
          <a:bodyPr wrap="square" rtlCol="0">
            <a:spAutoFit/>
          </a:bodyPr>
          <a:lstStyle/>
          <a:p>
            <a:r>
              <a:rPr lang="en-US" dirty="0"/>
              <a:t>30cm depth</a:t>
            </a:r>
            <a:endParaRPr lang="en-AU" dirty="0"/>
          </a:p>
        </p:txBody>
      </p:sp>
      <p:sp>
        <p:nvSpPr>
          <p:cNvPr id="18" name="TextBox 17">
            <a:extLst>
              <a:ext uri="{FF2B5EF4-FFF2-40B4-BE49-F238E27FC236}">
                <a16:creationId xmlns:a16="http://schemas.microsoft.com/office/drawing/2014/main" id="{614AB327-A637-4878-8682-B412A2E18B5D}"/>
              </a:ext>
            </a:extLst>
          </p:cNvPr>
          <p:cNvSpPr txBox="1"/>
          <p:nvPr/>
        </p:nvSpPr>
        <p:spPr>
          <a:xfrm>
            <a:off x="7877639" y="1996630"/>
            <a:ext cx="1702797" cy="369332"/>
          </a:xfrm>
          <a:prstGeom prst="rect">
            <a:avLst/>
          </a:prstGeom>
          <a:solidFill>
            <a:schemeClr val="bg1"/>
          </a:solidFill>
        </p:spPr>
        <p:txBody>
          <a:bodyPr wrap="square" rtlCol="0">
            <a:spAutoFit/>
          </a:bodyPr>
          <a:lstStyle/>
          <a:p>
            <a:r>
              <a:rPr lang="en-US" dirty="0"/>
              <a:t>60cm depth</a:t>
            </a:r>
            <a:endParaRPr lang="en-AU" dirty="0"/>
          </a:p>
        </p:txBody>
      </p:sp>
      <p:pic>
        <p:nvPicPr>
          <p:cNvPr id="19" name="Picture 18" descr="Chart, scatter chart&#10;&#10;Description automatically generated">
            <a:extLst>
              <a:ext uri="{FF2B5EF4-FFF2-40B4-BE49-F238E27FC236}">
                <a16:creationId xmlns:a16="http://schemas.microsoft.com/office/drawing/2014/main" id="{6BE949A0-0B72-4CCC-A860-C787D3F0CE9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441519" y="3617569"/>
            <a:ext cx="544205" cy="1137214"/>
          </a:xfrm>
          <a:prstGeom prst="rect">
            <a:avLst/>
          </a:prstGeom>
        </p:spPr>
      </p:pic>
      <p:sp>
        <p:nvSpPr>
          <p:cNvPr id="20" name="TextBox 19">
            <a:extLst>
              <a:ext uri="{FF2B5EF4-FFF2-40B4-BE49-F238E27FC236}">
                <a16:creationId xmlns:a16="http://schemas.microsoft.com/office/drawing/2014/main" id="{286E4F98-D15D-486A-955E-B8BE3482C4BD}"/>
              </a:ext>
            </a:extLst>
          </p:cNvPr>
          <p:cNvSpPr txBox="1"/>
          <p:nvPr/>
        </p:nvSpPr>
        <p:spPr>
          <a:xfrm>
            <a:off x="11379980" y="3350612"/>
            <a:ext cx="1323097" cy="246221"/>
          </a:xfrm>
          <a:prstGeom prst="rect">
            <a:avLst/>
          </a:prstGeom>
          <a:noFill/>
        </p:spPr>
        <p:txBody>
          <a:bodyPr wrap="square" rtlCol="0">
            <a:spAutoFit/>
          </a:bodyPr>
          <a:lstStyle/>
          <a:p>
            <a:r>
              <a:rPr lang="en-US" sz="1000" b="1" dirty="0"/>
              <a:t>Probability</a:t>
            </a:r>
            <a:endParaRPr lang="en-AU" sz="1000" b="1" dirty="0"/>
          </a:p>
        </p:txBody>
      </p:sp>
      <p:sp>
        <p:nvSpPr>
          <p:cNvPr id="21" name="TextBox 20">
            <a:extLst>
              <a:ext uri="{FF2B5EF4-FFF2-40B4-BE49-F238E27FC236}">
                <a16:creationId xmlns:a16="http://schemas.microsoft.com/office/drawing/2014/main" id="{E397C665-D59D-4649-934F-238A25AA9C34}"/>
              </a:ext>
            </a:extLst>
          </p:cNvPr>
          <p:cNvSpPr txBox="1"/>
          <p:nvPr/>
        </p:nvSpPr>
        <p:spPr>
          <a:xfrm>
            <a:off x="213327" y="2024541"/>
            <a:ext cx="1808299" cy="369332"/>
          </a:xfrm>
          <a:prstGeom prst="rect">
            <a:avLst/>
          </a:prstGeom>
          <a:solidFill>
            <a:schemeClr val="bg1"/>
          </a:solidFill>
        </p:spPr>
        <p:txBody>
          <a:bodyPr wrap="square" rtlCol="0">
            <a:spAutoFit/>
          </a:bodyPr>
          <a:lstStyle/>
          <a:p>
            <a:r>
              <a:rPr lang="en-US" dirty="0"/>
              <a:t>10cm depth</a:t>
            </a:r>
            <a:endParaRPr lang="en-AU" dirty="0"/>
          </a:p>
        </p:txBody>
      </p:sp>
      <p:pic>
        <p:nvPicPr>
          <p:cNvPr id="6" name="Picture 5" descr="Chart&#10;&#10;Description automatically generated">
            <a:extLst>
              <a:ext uri="{FF2B5EF4-FFF2-40B4-BE49-F238E27FC236}">
                <a16:creationId xmlns:a16="http://schemas.microsoft.com/office/drawing/2014/main" id="{A921F876-4F5A-42A4-AC80-8CD094D5067C}"/>
              </a:ext>
            </a:extLst>
          </p:cNvPr>
          <p:cNvPicPr>
            <a:picLocks noChangeAspect="1"/>
          </p:cNvPicPr>
          <p:nvPr/>
        </p:nvPicPr>
        <p:blipFill rotWithShape="1">
          <a:blip r:embed="rId4">
            <a:extLst>
              <a:ext uri="{28A0092B-C50C-407E-A947-70E740481C1C}">
                <a14:useLocalDpi xmlns:a14="http://schemas.microsoft.com/office/drawing/2010/main" val="0"/>
              </a:ext>
            </a:extLst>
          </a:blip>
          <a:srcRect t="3815" r="12171"/>
          <a:stretch/>
        </p:blipFill>
        <p:spPr>
          <a:xfrm>
            <a:off x="0" y="2408342"/>
            <a:ext cx="3845822" cy="4211740"/>
          </a:xfrm>
          <a:prstGeom prst="rect">
            <a:avLst/>
          </a:prstGeom>
        </p:spPr>
      </p:pic>
      <p:pic>
        <p:nvPicPr>
          <p:cNvPr id="11" name="Picture 10" descr="Chart, map&#10;&#10;Description automatically generated">
            <a:extLst>
              <a:ext uri="{FF2B5EF4-FFF2-40B4-BE49-F238E27FC236}">
                <a16:creationId xmlns:a16="http://schemas.microsoft.com/office/drawing/2014/main" id="{1A9D0E8B-2F42-4A77-B60A-1EC0A7F9B2CB}"/>
              </a:ext>
            </a:extLst>
          </p:cNvPr>
          <p:cNvPicPr>
            <a:picLocks noChangeAspect="1"/>
          </p:cNvPicPr>
          <p:nvPr/>
        </p:nvPicPr>
        <p:blipFill rotWithShape="1">
          <a:blip r:embed="rId5">
            <a:extLst>
              <a:ext uri="{28A0092B-C50C-407E-A947-70E740481C1C}">
                <a14:useLocalDpi xmlns:a14="http://schemas.microsoft.com/office/drawing/2010/main" val="0"/>
              </a:ext>
            </a:extLst>
          </a:blip>
          <a:srcRect t="3331" r="12171"/>
          <a:stretch/>
        </p:blipFill>
        <p:spPr>
          <a:xfrm>
            <a:off x="7610677" y="2387151"/>
            <a:ext cx="3845821" cy="4232928"/>
          </a:xfrm>
          <a:prstGeom prst="rect">
            <a:avLst/>
          </a:prstGeom>
        </p:spPr>
      </p:pic>
      <p:pic>
        <p:nvPicPr>
          <p:cNvPr id="13" name="Picture 12" descr="Chart, map&#10;&#10;Description automatically generated">
            <a:extLst>
              <a:ext uri="{FF2B5EF4-FFF2-40B4-BE49-F238E27FC236}">
                <a16:creationId xmlns:a16="http://schemas.microsoft.com/office/drawing/2014/main" id="{65669DF6-E87C-4662-8FA3-550334B58ECF}"/>
              </a:ext>
            </a:extLst>
          </p:cNvPr>
          <p:cNvPicPr>
            <a:picLocks noChangeAspect="1"/>
          </p:cNvPicPr>
          <p:nvPr/>
        </p:nvPicPr>
        <p:blipFill rotWithShape="1">
          <a:blip r:embed="rId6">
            <a:extLst>
              <a:ext uri="{28A0092B-C50C-407E-A947-70E740481C1C}">
                <a14:useLocalDpi xmlns:a14="http://schemas.microsoft.com/office/drawing/2010/main" val="0"/>
              </a:ext>
            </a:extLst>
          </a:blip>
          <a:srcRect t="3815" r="12171"/>
          <a:stretch/>
        </p:blipFill>
        <p:spPr>
          <a:xfrm>
            <a:off x="3805338" y="2408340"/>
            <a:ext cx="3845822" cy="4211740"/>
          </a:xfrm>
          <a:prstGeom prst="rect">
            <a:avLst/>
          </a:prstGeom>
        </p:spPr>
      </p:pic>
    </p:spTree>
    <p:extLst>
      <p:ext uri="{BB962C8B-B14F-4D97-AF65-F5344CB8AC3E}">
        <p14:creationId xmlns:p14="http://schemas.microsoft.com/office/powerpoint/2010/main" val="1993497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FF3B652E-7793-440B-A1F5-14CA0B490970}"/>
              </a:ext>
            </a:extLst>
          </p:cNvPr>
          <p:cNvPicPr>
            <a:picLocks noChangeAspect="1"/>
          </p:cNvPicPr>
          <p:nvPr/>
        </p:nvPicPr>
        <p:blipFill rotWithShape="1">
          <a:blip r:embed="rId3">
            <a:extLst>
              <a:ext uri="{28A0092B-C50C-407E-A947-70E740481C1C}">
                <a14:useLocalDpi xmlns:a14="http://schemas.microsoft.com/office/drawing/2010/main" val="0"/>
              </a:ext>
            </a:extLst>
          </a:blip>
          <a:srcRect r="15811"/>
          <a:stretch/>
        </p:blipFill>
        <p:spPr>
          <a:xfrm>
            <a:off x="6875524" y="1520618"/>
            <a:ext cx="5193045" cy="5140697"/>
          </a:xfrm>
          <a:prstGeom prst="rect">
            <a:avLst/>
          </a:prstGeom>
        </p:spPr>
      </p:pic>
      <p:sp>
        <p:nvSpPr>
          <p:cNvPr id="7" name="Rectangle 6">
            <a:extLst>
              <a:ext uri="{FF2B5EF4-FFF2-40B4-BE49-F238E27FC236}">
                <a16:creationId xmlns:a16="http://schemas.microsoft.com/office/drawing/2014/main" id="{2ED2E3C9-6026-4E6D-A2BE-A0D1857E68DB}"/>
              </a:ext>
            </a:extLst>
          </p:cNvPr>
          <p:cNvSpPr/>
          <p:nvPr/>
        </p:nvSpPr>
        <p:spPr>
          <a:xfrm>
            <a:off x="147493" y="1519475"/>
            <a:ext cx="6703966"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3F5B5A78-0E40-46C3-B431-AC23AF5D6E39}"/>
              </a:ext>
            </a:extLst>
          </p:cNvPr>
          <p:cNvSpPr/>
          <p:nvPr/>
        </p:nvSpPr>
        <p:spPr>
          <a:xfrm>
            <a:off x="147493" y="136525"/>
            <a:ext cx="11897013" cy="1260000"/>
          </a:xfrm>
          <a:prstGeom prst="rect">
            <a:avLst/>
          </a:prstGeom>
          <a:solidFill>
            <a:srgbClr val="404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D05EC940-5ADD-401F-9C78-600AF4963F64}"/>
              </a:ext>
            </a:extLst>
          </p:cNvPr>
          <p:cNvSpPr>
            <a:spLocks noGrp="1"/>
          </p:cNvSpPr>
          <p:nvPr>
            <p:ph type="title"/>
          </p:nvPr>
        </p:nvSpPr>
        <p:spPr>
          <a:xfrm>
            <a:off x="214900" y="206966"/>
            <a:ext cx="10515600" cy="1119118"/>
          </a:xfrm>
        </p:spPr>
        <p:txBody>
          <a:bodyPr/>
          <a:lstStyle/>
          <a:p>
            <a:r>
              <a:rPr lang="en-US" dirty="0"/>
              <a:t>Conclusions</a:t>
            </a:r>
            <a:endParaRPr lang="en-AU" dirty="0"/>
          </a:p>
        </p:txBody>
      </p:sp>
      <p:sp>
        <p:nvSpPr>
          <p:cNvPr id="3" name="Content Placeholder 2">
            <a:extLst>
              <a:ext uri="{FF2B5EF4-FFF2-40B4-BE49-F238E27FC236}">
                <a16:creationId xmlns:a16="http://schemas.microsoft.com/office/drawing/2014/main" id="{6084120C-F467-4CD5-88D8-53B98746CB8E}"/>
              </a:ext>
            </a:extLst>
          </p:cNvPr>
          <p:cNvSpPr>
            <a:spLocks noGrp="1"/>
          </p:cNvSpPr>
          <p:nvPr>
            <p:ph idx="1"/>
          </p:nvPr>
        </p:nvSpPr>
        <p:spPr>
          <a:xfrm>
            <a:off x="278698" y="1580778"/>
            <a:ext cx="6572761" cy="5070256"/>
          </a:xfrm>
        </p:spPr>
        <p:txBody>
          <a:bodyPr>
            <a:noAutofit/>
          </a:bodyPr>
          <a:lstStyle/>
          <a:p>
            <a:pPr marL="0" indent="0">
              <a:spcBef>
                <a:spcPts val="2400"/>
              </a:spcBef>
              <a:buNone/>
            </a:pPr>
            <a:r>
              <a:rPr lang="en-US" sz="2800" b="1" dirty="0"/>
              <a:t>Good news…</a:t>
            </a:r>
          </a:p>
          <a:p>
            <a:pPr marL="357188" indent="-268288"/>
            <a:r>
              <a:rPr lang="en-US" sz="2400" dirty="0"/>
              <a:t>Can produce the map – accuracy not the best, but starting point</a:t>
            </a:r>
          </a:p>
          <a:p>
            <a:pPr marL="357188" indent="-268288"/>
            <a:r>
              <a:rPr lang="en-US" sz="2400" dirty="0"/>
              <a:t>Single product, easier to interpret</a:t>
            </a:r>
          </a:p>
          <a:p>
            <a:pPr marL="357188" indent="-268288"/>
            <a:r>
              <a:rPr lang="en-US" sz="2400" dirty="0"/>
              <a:t>Finer resolution</a:t>
            </a:r>
            <a:br>
              <a:rPr lang="en-US" sz="2400" dirty="0"/>
            </a:br>
            <a:endParaRPr lang="en-US" sz="2400" dirty="0"/>
          </a:p>
          <a:p>
            <a:pPr marL="0" indent="0">
              <a:buNone/>
            </a:pPr>
            <a:r>
              <a:rPr lang="en-US" sz="2800" b="1" dirty="0"/>
              <a:t>Bad news…</a:t>
            </a:r>
          </a:p>
          <a:p>
            <a:pPr marL="357188" indent="-268288"/>
            <a:r>
              <a:rPr lang="en-US" sz="2400" dirty="0">
                <a:sym typeface="Wingdings" panose="05000000000000000000" pitchFamily="2" charset="2"/>
              </a:rPr>
              <a:t>Model is not optimal, so need to explore further…</a:t>
            </a:r>
          </a:p>
          <a:p>
            <a:pPr marL="357188" indent="-268288"/>
            <a:r>
              <a:rPr lang="en-US" dirty="0"/>
              <a:t>Currently making huge extrapolations</a:t>
            </a:r>
          </a:p>
          <a:p>
            <a:pPr marL="357188" indent="-268288"/>
            <a:endParaRPr lang="en-US" dirty="0"/>
          </a:p>
          <a:p>
            <a:endParaRPr lang="en-AU" dirty="0"/>
          </a:p>
        </p:txBody>
      </p:sp>
      <p:sp>
        <p:nvSpPr>
          <p:cNvPr id="4" name="Slide Number Placeholder 3">
            <a:extLst>
              <a:ext uri="{FF2B5EF4-FFF2-40B4-BE49-F238E27FC236}">
                <a16:creationId xmlns:a16="http://schemas.microsoft.com/office/drawing/2014/main" id="{A8F621AF-057E-4B2B-9BF0-F8B30AABFB8F}"/>
              </a:ext>
            </a:extLst>
          </p:cNvPr>
          <p:cNvSpPr>
            <a:spLocks noGrp="1"/>
          </p:cNvSpPr>
          <p:nvPr>
            <p:ph type="sldNum" sz="quarter" idx="12"/>
          </p:nvPr>
        </p:nvSpPr>
        <p:spPr/>
        <p:txBody>
          <a:bodyPr/>
          <a:lstStyle/>
          <a:p>
            <a:fld id="{BC40CAD0-67DF-460D-91EF-3C97C155B9CF}" type="slidenum">
              <a:rPr lang="en-AU" smtClean="0"/>
              <a:t>19</a:t>
            </a:fld>
            <a:endParaRPr lang="en-AU" dirty="0"/>
          </a:p>
        </p:txBody>
      </p:sp>
    </p:spTree>
    <p:extLst>
      <p:ext uri="{BB962C8B-B14F-4D97-AF65-F5344CB8AC3E}">
        <p14:creationId xmlns:p14="http://schemas.microsoft.com/office/powerpoint/2010/main" val="66396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81CF9B2-076D-4713-98AB-EFF8FA4EF126}"/>
              </a:ext>
            </a:extLst>
          </p:cNvPr>
          <p:cNvSpPr/>
          <p:nvPr/>
        </p:nvSpPr>
        <p:spPr>
          <a:xfrm>
            <a:off x="147492" y="136524"/>
            <a:ext cx="11942265" cy="1260000"/>
          </a:xfrm>
          <a:prstGeom prst="rect">
            <a:avLst/>
          </a:prstGeom>
          <a:solidFill>
            <a:srgbClr val="404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6CF781FC-C43E-46B4-B070-F60CB078656B}"/>
              </a:ext>
            </a:extLst>
          </p:cNvPr>
          <p:cNvSpPr>
            <a:spLocks noGrp="1"/>
          </p:cNvSpPr>
          <p:nvPr>
            <p:ph type="sldNum" sz="quarter" idx="12"/>
          </p:nvPr>
        </p:nvSpPr>
        <p:spPr>
          <a:xfrm>
            <a:off x="9317348" y="6340308"/>
            <a:ext cx="2743200" cy="365125"/>
          </a:xfrm>
        </p:spPr>
        <p:txBody>
          <a:bodyPr/>
          <a:lstStyle/>
          <a:p>
            <a:fld id="{BC40CAD0-67DF-460D-91EF-3C97C155B9CF}" type="slidenum">
              <a:rPr lang="en-AU" smtClean="0"/>
              <a:t>2</a:t>
            </a:fld>
            <a:endParaRPr lang="en-AU" dirty="0"/>
          </a:p>
        </p:txBody>
      </p:sp>
      <p:sp>
        <p:nvSpPr>
          <p:cNvPr id="2" name="Title 1">
            <a:extLst>
              <a:ext uri="{FF2B5EF4-FFF2-40B4-BE49-F238E27FC236}">
                <a16:creationId xmlns:a16="http://schemas.microsoft.com/office/drawing/2014/main" id="{7F928A15-878A-4747-B699-FC09CD284F1A}"/>
              </a:ext>
            </a:extLst>
          </p:cNvPr>
          <p:cNvSpPr>
            <a:spLocks noGrp="1"/>
          </p:cNvSpPr>
          <p:nvPr>
            <p:ph type="title"/>
          </p:nvPr>
        </p:nvSpPr>
        <p:spPr>
          <a:xfrm>
            <a:off x="227138" y="206965"/>
            <a:ext cx="10515600" cy="1119118"/>
          </a:xfrm>
        </p:spPr>
        <p:txBody>
          <a:bodyPr>
            <a:normAutofit/>
          </a:bodyPr>
          <a:lstStyle/>
          <a:p>
            <a:r>
              <a:rPr lang="en-US" b="1" dirty="0">
                <a:solidFill>
                  <a:schemeClr val="bg1"/>
                </a:solidFill>
                <a:effectLst>
                  <a:outerShdw blurRad="38100" dist="38100" dir="2700000" algn="tl">
                    <a:srgbClr val="000000">
                      <a:alpha val="43137"/>
                    </a:srgbClr>
                  </a:outerShdw>
                </a:effectLst>
              </a:rPr>
              <a:t>The Murray-Darling Basin</a:t>
            </a:r>
            <a:endParaRPr lang="en-AU" b="1" dirty="0">
              <a:solidFill>
                <a:schemeClr val="bg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A7E5E072-243D-481D-97D1-46CE1772E1D2}"/>
              </a:ext>
            </a:extLst>
          </p:cNvPr>
          <p:cNvSpPr/>
          <p:nvPr/>
        </p:nvSpPr>
        <p:spPr>
          <a:xfrm>
            <a:off x="9033510" y="6673334"/>
            <a:ext cx="6021991" cy="184666"/>
          </a:xfrm>
          <a:prstGeom prst="rect">
            <a:avLst/>
          </a:prstGeom>
        </p:spPr>
        <p:txBody>
          <a:bodyPr wrap="square">
            <a:spAutoFit/>
          </a:bodyPr>
          <a:lstStyle/>
          <a:p>
            <a:r>
              <a:rPr lang="en-AU" sz="600" dirty="0"/>
              <a:t>Front image: https://www.flickr.com/photos/shandydownunder/4607822047/sizes/c/</a:t>
            </a:r>
          </a:p>
        </p:txBody>
      </p:sp>
      <p:pic>
        <p:nvPicPr>
          <p:cNvPr id="7" name="Picture 6" descr="Map&#10;&#10;Description automatically generated">
            <a:extLst>
              <a:ext uri="{FF2B5EF4-FFF2-40B4-BE49-F238E27FC236}">
                <a16:creationId xmlns:a16="http://schemas.microsoft.com/office/drawing/2014/main" id="{84AE4C63-AA88-40B6-AF39-C92BF1FE85E9}"/>
              </a:ext>
            </a:extLst>
          </p:cNvPr>
          <p:cNvPicPr>
            <a:picLocks noChangeAspect="1"/>
          </p:cNvPicPr>
          <p:nvPr/>
        </p:nvPicPr>
        <p:blipFill rotWithShape="1">
          <a:blip r:embed="rId3">
            <a:extLst>
              <a:ext uri="{28A0092B-C50C-407E-A947-70E740481C1C}">
                <a14:useLocalDpi xmlns:a14="http://schemas.microsoft.com/office/drawing/2010/main" val="0"/>
              </a:ext>
            </a:extLst>
          </a:blip>
          <a:srcRect l="1776" t="5327" r="2387" b="28370"/>
          <a:stretch/>
        </p:blipFill>
        <p:spPr>
          <a:xfrm>
            <a:off x="6792006" y="1857279"/>
            <a:ext cx="4806681" cy="4703762"/>
          </a:xfrm>
          <a:prstGeom prst="rect">
            <a:avLst/>
          </a:prstGeom>
        </p:spPr>
      </p:pic>
      <p:pic>
        <p:nvPicPr>
          <p:cNvPr id="8" name="Picture 7" descr="Map&#10;&#10;Description automatically generated">
            <a:extLst>
              <a:ext uri="{FF2B5EF4-FFF2-40B4-BE49-F238E27FC236}">
                <a16:creationId xmlns:a16="http://schemas.microsoft.com/office/drawing/2014/main" id="{BB61CFFC-CCBA-4817-95DD-8134DEC763A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47492" y="1857279"/>
            <a:ext cx="6301434" cy="4486014"/>
          </a:xfrm>
          <a:prstGeom prst="rect">
            <a:avLst/>
          </a:prstGeom>
        </p:spPr>
      </p:pic>
      <p:sp>
        <p:nvSpPr>
          <p:cNvPr id="13" name="TextBox 12">
            <a:extLst>
              <a:ext uri="{FF2B5EF4-FFF2-40B4-BE49-F238E27FC236}">
                <a16:creationId xmlns:a16="http://schemas.microsoft.com/office/drawing/2014/main" id="{8439E8DD-A063-4B87-BD00-A175EB32DC97}"/>
              </a:ext>
            </a:extLst>
          </p:cNvPr>
          <p:cNvSpPr txBox="1"/>
          <p:nvPr/>
        </p:nvSpPr>
        <p:spPr>
          <a:xfrm>
            <a:off x="8681723" y="1567994"/>
            <a:ext cx="3048445" cy="276999"/>
          </a:xfrm>
          <a:prstGeom prst="rect">
            <a:avLst/>
          </a:prstGeom>
          <a:noFill/>
        </p:spPr>
        <p:txBody>
          <a:bodyPr wrap="square" rtlCol="0">
            <a:spAutoFit/>
          </a:bodyPr>
          <a:lstStyle/>
          <a:p>
            <a:r>
              <a:rPr lang="en-US" sz="1200" b="1" dirty="0"/>
              <a:t>Soil types of the Murray-Darling Basin</a:t>
            </a:r>
            <a:endParaRPr lang="en-AU" sz="1200" b="1" dirty="0"/>
          </a:p>
        </p:txBody>
      </p:sp>
      <p:sp>
        <p:nvSpPr>
          <p:cNvPr id="5" name="Oval 4">
            <a:extLst>
              <a:ext uri="{FF2B5EF4-FFF2-40B4-BE49-F238E27FC236}">
                <a16:creationId xmlns:a16="http://schemas.microsoft.com/office/drawing/2014/main" id="{37E4F8D9-8758-4CDC-89BC-EB9BB17485E2}"/>
              </a:ext>
            </a:extLst>
          </p:cNvPr>
          <p:cNvSpPr/>
          <p:nvPr/>
        </p:nvSpPr>
        <p:spPr>
          <a:xfrm>
            <a:off x="10780788" y="6061812"/>
            <a:ext cx="45720"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D4BC95CB-37FC-4CA4-A1C4-D5E4182BA94D}"/>
              </a:ext>
            </a:extLst>
          </p:cNvPr>
          <p:cNvSpPr/>
          <p:nvPr/>
        </p:nvSpPr>
        <p:spPr>
          <a:xfrm>
            <a:off x="10782108" y="5170040"/>
            <a:ext cx="45720"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B3FF477F-3A02-43E0-9E76-687522BA5CC5}"/>
              </a:ext>
            </a:extLst>
          </p:cNvPr>
          <p:cNvSpPr/>
          <p:nvPr/>
        </p:nvSpPr>
        <p:spPr>
          <a:xfrm>
            <a:off x="10780788" y="5682893"/>
            <a:ext cx="45720"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7A37E0CA-F325-4F7E-9FDB-1153A141328E}"/>
              </a:ext>
            </a:extLst>
          </p:cNvPr>
          <p:cNvSpPr/>
          <p:nvPr/>
        </p:nvSpPr>
        <p:spPr>
          <a:xfrm>
            <a:off x="10780788" y="4526550"/>
            <a:ext cx="45720"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6377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animBg="1"/>
      <p:bldP spid="14" grpId="0" animBg="1"/>
      <p:bldP spid="15"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large field with trees in it&#10;&#10;Description automatically generated with low confidence">
            <a:extLst>
              <a:ext uri="{FF2B5EF4-FFF2-40B4-BE49-F238E27FC236}">
                <a16:creationId xmlns:a16="http://schemas.microsoft.com/office/drawing/2014/main" id="{B215414F-AB2F-4254-A667-A83244D84E55}"/>
              </a:ext>
            </a:extLst>
          </p:cNvPr>
          <p:cNvPicPr>
            <a:picLocks noChangeAspect="1"/>
          </p:cNvPicPr>
          <p:nvPr/>
        </p:nvPicPr>
        <p:blipFill rotWithShape="1">
          <a:blip r:embed="rId3">
            <a:extLst>
              <a:ext uri="{28A0092B-C50C-407E-A947-70E740481C1C}">
                <a14:useLocalDpi xmlns:a14="http://schemas.microsoft.com/office/drawing/2010/main" val="0"/>
              </a:ext>
            </a:extLst>
          </a:blip>
          <a:srcRect t="15224" r="3060" b="18719"/>
          <a:stretch/>
        </p:blipFill>
        <p:spPr>
          <a:xfrm>
            <a:off x="1882829" y="1519477"/>
            <a:ext cx="10156548" cy="5190681"/>
          </a:xfrm>
          <a:prstGeom prst="rect">
            <a:avLst/>
          </a:prstGeom>
        </p:spPr>
      </p:pic>
      <p:sp>
        <p:nvSpPr>
          <p:cNvPr id="22" name="Rectangle 21">
            <a:extLst>
              <a:ext uri="{FF2B5EF4-FFF2-40B4-BE49-F238E27FC236}">
                <a16:creationId xmlns:a16="http://schemas.microsoft.com/office/drawing/2014/main" id="{185F5238-85A8-45E1-AD53-184C7A8526CF}"/>
              </a:ext>
            </a:extLst>
          </p:cNvPr>
          <p:cNvSpPr/>
          <p:nvPr/>
        </p:nvSpPr>
        <p:spPr>
          <a:xfrm rot="10800000">
            <a:off x="152619" y="1512581"/>
            <a:ext cx="8342793" cy="5197576"/>
          </a:xfrm>
          <a:prstGeom prst="rect">
            <a:avLst/>
          </a:prstGeom>
          <a:gradFill flip="none" rotWithShape="1">
            <a:gsLst>
              <a:gs pos="4000">
                <a:srgbClr val="EDEDF0">
                  <a:alpha val="2000"/>
                </a:srgbClr>
              </a:gs>
              <a:gs pos="20000">
                <a:srgbClr val="EFF0F3">
                  <a:alpha val="5000"/>
                </a:srgbClr>
              </a:gs>
              <a:gs pos="60000">
                <a:srgbClr val="E8E8EA"/>
              </a:gs>
              <a:gs pos="41000">
                <a:srgbClr val="E8E8EA">
                  <a:alpha val="80000"/>
                </a:srgbClr>
              </a:gs>
              <a:gs pos="100000">
                <a:srgbClr val="E7E7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504D469C-A1CE-47B0-A3F8-6DE35AC8121D}"/>
              </a:ext>
            </a:extLst>
          </p:cNvPr>
          <p:cNvSpPr/>
          <p:nvPr/>
        </p:nvSpPr>
        <p:spPr>
          <a:xfrm>
            <a:off x="147493" y="136525"/>
            <a:ext cx="11897013" cy="1260000"/>
          </a:xfrm>
          <a:prstGeom prst="rect">
            <a:avLst/>
          </a:prstGeom>
          <a:solidFill>
            <a:srgbClr val="404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ACE243E1-44BC-49D5-98C1-578A46B722EB}"/>
              </a:ext>
            </a:extLst>
          </p:cNvPr>
          <p:cNvSpPr>
            <a:spLocks noGrp="1"/>
          </p:cNvSpPr>
          <p:nvPr>
            <p:ph type="title"/>
          </p:nvPr>
        </p:nvSpPr>
        <p:spPr>
          <a:xfrm>
            <a:off x="210471" y="206966"/>
            <a:ext cx="10515600" cy="1119118"/>
          </a:xfrm>
        </p:spPr>
        <p:txBody>
          <a:bodyPr/>
          <a:lstStyle/>
          <a:p>
            <a:r>
              <a:rPr lang="en-US" dirty="0"/>
              <a:t>Moving forward</a:t>
            </a:r>
            <a:endParaRPr lang="en-AU" dirty="0"/>
          </a:p>
        </p:txBody>
      </p:sp>
      <p:sp>
        <p:nvSpPr>
          <p:cNvPr id="3" name="Content Placeholder 2">
            <a:extLst>
              <a:ext uri="{FF2B5EF4-FFF2-40B4-BE49-F238E27FC236}">
                <a16:creationId xmlns:a16="http://schemas.microsoft.com/office/drawing/2014/main" id="{A3E21667-BDDC-4B21-9902-510563E8CA56}"/>
              </a:ext>
            </a:extLst>
          </p:cNvPr>
          <p:cNvSpPr>
            <a:spLocks noGrp="1"/>
          </p:cNvSpPr>
          <p:nvPr>
            <p:ph idx="1"/>
          </p:nvPr>
        </p:nvSpPr>
        <p:spPr>
          <a:xfrm>
            <a:off x="262749" y="1590674"/>
            <a:ext cx="11666498" cy="5130801"/>
          </a:xfrm>
        </p:spPr>
        <p:txBody>
          <a:bodyPr>
            <a:normAutofit fontScale="70000" lnSpcReduction="20000"/>
          </a:bodyPr>
          <a:lstStyle/>
          <a:p>
            <a:pPr marL="0" indent="0" algn="ctr">
              <a:lnSpc>
                <a:spcPct val="114000"/>
              </a:lnSpc>
              <a:spcAft>
                <a:spcPts val="1800"/>
              </a:spcAft>
              <a:buNone/>
            </a:pPr>
            <a:r>
              <a:rPr lang="en-US" sz="2800" b="1" dirty="0"/>
              <a:t>After some fine tuning, we aim to release a 30m product of depth to constraint, probability of exceeding threshold. </a:t>
            </a:r>
          </a:p>
          <a:p>
            <a:pPr>
              <a:lnSpc>
                <a:spcPct val="114000"/>
              </a:lnSpc>
              <a:spcBef>
                <a:spcPts val="2400"/>
              </a:spcBef>
            </a:pPr>
            <a:r>
              <a:rPr lang="en-US" sz="2600" dirty="0"/>
              <a:t>Are all covariates contributing to the model, or just adding noise?</a:t>
            </a:r>
          </a:p>
          <a:p>
            <a:pPr lvl="1">
              <a:lnSpc>
                <a:spcPct val="114000"/>
              </a:lnSpc>
            </a:pPr>
            <a:r>
              <a:rPr lang="en-US" sz="2100" dirty="0"/>
              <a:t>Recursive Feature Elimination </a:t>
            </a:r>
            <a:r>
              <a:rPr lang="en-US" sz="1100" dirty="0"/>
              <a:t>(Guyon et al 2002)</a:t>
            </a:r>
          </a:p>
          <a:p>
            <a:pPr>
              <a:lnSpc>
                <a:spcPct val="114000"/>
              </a:lnSpc>
              <a:spcBef>
                <a:spcPts val="2400"/>
              </a:spcBef>
            </a:pPr>
            <a:r>
              <a:rPr lang="en-US" sz="2600" dirty="0"/>
              <a:t>Improvement in model algorithm and process</a:t>
            </a:r>
          </a:p>
          <a:p>
            <a:pPr lvl="1">
              <a:lnSpc>
                <a:spcPct val="114000"/>
              </a:lnSpc>
            </a:pPr>
            <a:r>
              <a:rPr lang="en-US" sz="2100" dirty="0"/>
              <a:t>Increment Averaged Kriging </a:t>
            </a:r>
            <a:r>
              <a:rPr lang="en-US" sz="1100" dirty="0"/>
              <a:t>(Orton 2016, Orton 2020)  </a:t>
            </a:r>
          </a:p>
          <a:p>
            <a:pPr lvl="1">
              <a:lnSpc>
                <a:spcPct val="114000"/>
              </a:lnSpc>
            </a:pPr>
            <a:r>
              <a:rPr lang="en-US" sz="2100" dirty="0"/>
              <a:t>Gaussian Processes</a:t>
            </a:r>
          </a:p>
          <a:p>
            <a:pPr>
              <a:lnSpc>
                <a:spcPct val="114000"/>
              </a:lnSpc>
              <a:spcBef>
                <a:spcPts val="2400"/>
              </a:spcBef>
            </a:pPr>
            <a:r>
              <a:rPr lang="en-US" sz="2600" dirty="0"/>
              <a:t>Should we be mapping where we don’t have points? </a:t>
            </a:r>
          </a:p>
          <a:p>
            <a:pPr lvl="1">
              <a:lnSpc>
                <a:spcPct val="114000"/>
              </a:lnSpc>
            </a:pPr>
            <a:r>
              <a:rPr lang="en-US" sz="2100" dirty="0"/>
              <a:t>Integrate Area of Applicability </a:t>
            </a:r>
            <a:r>
              <a:rPr lang="en-AU" sz="1200" dirty="0">
                <a:sym typeface="Wingdings" panose="05000000000000000000" pitchFamily="2" charset="2"/>
              </a:rPr>
              <a:t>(Meyer and </a:t>
            </a:r>
            <a:r>
              <a:rPr lang="en-AU" sz="1200" dirty="0" err="1">
                <a:sym typeface="Wingdings" panose="05000000000000000000" pitchFamily="2" charset="2"/>
              </a:rPr>
              <a:t>Pebesma</a:t>
            </a:r>
            <a:r>
              <a:rPr lang="en-AU" sz="1200" dirty="0">
                <a:sym typeface="Wingdings" panose="05000000000000000000" pitchFamily="2" charset="2"/>
              </a:rPr>
              <a:t>, 2020)</a:t>
            </a:r>
            <a:endParaRPr lang="en-US" sz="1200" dirty="0"/>
          </a:p>
          <a:p>
            <a:pPr>
              <a:lnSpc>
                <a:spcPct val="114000"/>
              </a:lnSpc>
              <a:spcBef>
                <a:spcPts val="2400"/>
              </a:spcBef>
            </a:pPr>
            <a:r>
              <a:rPr lang="en-US" sz="2600" dirty="0"/>
              <a:t>Move beyond ESP – </a:t>
            </a:r>
            <a:r>
              <a:rPr lang="en-US" sz="2600" dirty="0" err="1"/>
              <a:t>ECe</a:t>
            </a:r>
            <a:r>
              <a:rPr lang="en-US" sz="2600" dirty="0"/>
              <a:t>, pH…</a:t>
            </a:r>
            <a:endParaRPr lang="en-AU" sz="2600" dirty="0"/>
          </a:p>
        </p:txBody>
      </p:sp>
      <p:sp>
        <p:nvSpPr>
          <p:cNvPr id="4" name="Slide Number Placeholder 3">
            <a:extLst>
              <a:ext uri="{FF2B5EF4-FFF2-40B4-BE49-F238E27FC236}">
                <a16:creationId xmlns:a16="http://schemas.microsoft.com/office/drawing/2014/main" id="{7E9D2F2B-3D1A-427F-A01B-3D39174F5352}"/>
              </a:ext>
            </a:extLst>
          </p:cNvPr>
          <p:cNvSpPr>
            <a:spLocks noGrp="1"/>
          </p:cNvSpPr>
          <p:nvPr>
            <p:ph type="sldNum" sz="quarter" idx="12"/>
          </p:nvPr>
        </p:nvSpPr>
        <p:spPr/>
        <p:txBody>
          <a:bodyPr/>
          <a:lstStyle/>
          <a:p>
            <a:fld id="{BC40CAD0-67DF-460D-91EF-3C97C155B9CF}" type="slidenum">
              <a:rPr lang="en-AU" smtClean="0"/>
              <a:t>20</a:t>
            </a:fld>
            <a:endParaRPr lang="en-AU" dirty="0"/>
          </a:p>
        </p:txBody>
      </p:sp>
    </p:spTree>
    <p:extLst>
      <p:ext uri="{BB962C8B-B14F-4D97-AF65-F5344CB8AC3E}">
        <p14:creationId xmlns:p14="http://schemas.microsoft.com/office/powerpoint/2010/main" val="96838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0D8985-168C-4880-AB8C-7C1BE854915C}"/>
              </a:ext>
            </a:extLst>
          </p:cNvPr>
          <p:cNvSpPr/>
          <p:nvPr/>
        </p:nvSpPr>
        <p:spPr>
          <a:xfrm>
            <a:off x="147493" y="1519475"/>
            <a:ext cx="11897012"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C3EDF53F-4877-46B4-B87A-87E212E1FECC}"/>
              </a:ext>
            </a:extLst>
          </p:cNvPr>
          <p:cNvSpPr/>
          <p:nvPr/>
        </p:nvSpPr>
        <p:spPr>
          <a:xfrm>
            <a:off x="147493" y="136525"/>
            <a:ext cx="11897013" cy="1260000"/>
          </a:xfrm>
          <a:prstGeom prst="rect">
            <a:avLst/>
          </a:prstGeom>
          <a:solidFill>
            <a:srgbClr val="404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6CAC83DC-793A-4777-AA6A-D2B8EC715E41}"/>
              </a:ext>
            </a:extLst>
          </p:cNvPr>
          <p:cNvSpPr>
            <a:spLocks noGrp="1"/>
          </p:cNvSpPr>
          <p:nvPr>
            <p:ph type="title"/>
          </p:nvPr>
        </p:nvSpPr>
        <p:spPr>
          <a:xfrm>
            <a:off x="221104" y="210956"/>
            <a:ext cx="10515600" cy="1119118"/>
          </a:xfrm>
        </p:spPr>
        <p:txBody>
          <a:bodyPr/>
          <a:lstStyle/>
          <a:p>
            <a:r>
              <a:rPr lang="en-US" dirty="0"/>
              <a:t>References</a:t>
            </a:r>
            <a:endParaRPr lang="en-AU" dirty="0"/>
          </a:p>
        </p:txBody>
      </p:sp>
      <p:sp>
        <p:nvSpPr>
          <p:cNvPr id="3" name="Content Placeholder 2">
            <a:extLst>
              <a:ext uri="{FF2B5EF4-FFF2-40B4-BE49-F238E27FC236}">
                <a16:creationId xmlns:a16="http://schemas.microsoft.com/office/drawing/2014/main" id="{D4FC08EF-69EA-4D51-8018-DCF58D46B62E}"/>
              </a:ext>
            </a:extLst>
          </p:cNvPr>
          <p:cNvSpPr>
            <a:spLocks noGrp="1"/>
          </p:cNvSpPr>
          <p:nvPr>
            <p:ph idx="1"/>
          </p:nvPr>
        </p:nvSpPr>
        <p:spPr>
          <a:xfrm>
            <a:off x="147493" y="1511707"/>
            <a:ext cx="11897012" cy="5209768"/>
          </a:xfrm>
        </p:spPr>
        <p:txBody>
          <a:bodyPr>
            <a:noAutofit/>
          </a:bodyPr>
          <a:lstStyle/>
          <a:p>
            <a:pPr marL="180975" indent="-180975">
              <a:lnSpc>
                <a:spcPct val="114000"/>
              </a:lnSpc>
              <a:spcBef>
                <a:spcPts val="0"/>
              </a:spcBef>
            </a:pPr>
            <a:r>
              <a:rPr lang="en-US" sz="1100" dirty="0">
                <a:effectLst/>
              </a:rPr>
              <a:t>Australian Bureau </a:t>
            </a:r>
            <a:r>
              <a:rPr lang="en-US" sz="1100" dirty="0"/>
              <a:t>of Statistics, 2015, Feature Article: Murray-Darling Basin, retrieved:18/06/21, from https://www.abs.gov.au/AUSSTATS/abs@.nsf/Lookup/1301.0Chapter3042009%E2%80%9310</a:t>
            </a:r>
            <a:endParaRPr lang="en-US" sz="1100" dirty="0">
              <a:effectLst/>
            </a:endParaRPr>
          </a:p>
          <a:p>
            <a:pPr marL="180975" indent="-180975">
              <a:lnSpc>
                <a:spcPct val="114000"/>
              </a:lnSpc>
              <a:spcBef>
                <a:spcPts val="0"/>
              </a:spcBef>
            </a:pPr>
            <a:r>
              <a:rPr lang="en-US" sz="1100" dirty="0">
                <a:effectLst/>
              </a:rPr>
              <a:t>Bureau of Meteorology (BOM), 2013, Australian Water Resources Assessment 2012, The Bureau of </a:t>
            </a:r>
            <a:r>
              <a:rPr lang="en-US" sz="1100" dirty="0" err="1">
                <a:effectLst/>
              </a:rPr>
              <a:t>Meterology</a:t>
            </a:r>
            <a:r>
              <a:rPr lang="en-US" sz="1100" dirty="0"/>
              <a:t>, Melbourne, Australia. </a:t>
            </a:r>
            <a:r>
              <a:rPr lang="en-US" sz="1100" dirty="0">
                <a:hlinkClick r:id="rId2"/>
              </a:rPr>
              <a:t>http://www.bom.gov.au/water/awra/2012/documents/assessment-lr.pdf</a:t>
            </a:r>
            <a:r>
              <a:rPr lang="en-US" sz="1100" dirty="0"/>
              <a:t> </a:t>
            </a:r>
            <a:endParaRPr lang="en-US" sz="1100" dirty="0">
              <a:effectLst/>
            </a:endParaRPr>
          </a:p>
          <a:p>
            <a:pPr marL="180975" indent="-180975">
              <a:lnSpc>
                <a:spcPct val="114000"/>
              </a:lnSpc>
              <a:spcBef>
                <a:spcPts val="0"/>
              </a:spcBef>
            </a:pPr>
            <a:r>
              <a:rPr lang="en-US" sz="1100" dirty="0">
                <a:effectLst/>
              </a:rPr>
              <a:t>Bishop, T.F.A.; McBratney, A.B.; </a:t>
            </a:r>
            <a:r>
              <a:rPr lang="en-US" sz="1100" dirty="0" err="1">
                <a:effectLst/>
              </a:rPr>
              <a:t>Laslett</a:t>
            </a:r>
            <a:r>
              <a:rPr lang="en-US" sz="1100" dirty="0">
                <a:effectLst/>
              </a:rPr>
              <a:t>, G.M. Modelling soil attribute depth functions with equal-area quadratic smoothing splines. Geoderma 1999, 91, 27–45</a:t>
            </a:r>
          </a:p>
          <a:p>
            <a:pPr marL="180975" indent="-180975">
              <a:lnSpc>
                <a:spcPct val="114000"/>
              </a:lnSpc>
              <a:spcBef>
                <a:spcPts val="0"/>
              </a:spcBef>
            </a:pPr>
            <a:r>
              <a:rPr lang="en-US" sz="1100" dirty="0">
                <a:effectLst/>
              </a:rPr>
              <a:t>CSIRO Land &amp; Water, 2012, ASRIS Australian Soil Classification - Dominant Soil Order (250m raster), http://www.asris.csiro.au</a:t>
            </a:r>
          </a:p>
          <a:p>
            <a:pPr marL="180975" indent="-180975">
              <a:lnSpc>
                <a:spcPct val="114000"/>
              </a:lnSpc>
              <a:spcBef>
                <a:spcPts val="0"/>
              </a:spcBef>
            </a:pPr>
            <a:r>
              <a:rPr lang="en-US" sz="1100" dirty="0"/>
              <a:t>Filippi, P., Jones, E.J., Bishop, T.F.A., 2020. Catchment-scale 3D mapping of depth to soil sodicity constraints through combining public and on-farm soil databases – A potential tool for on-farm management. Geoderma 374, 114396. https://doi.org/10.1016/j.geoderma.2020.114396</a:t>
            </a:r>
          </a:p>
          <a:p>
            <a:pPr marL="180975" indent="-180975">
              <a:lnSpc>
                <a:spcPct val="114000"/>
              </a:lnSpc>
              <a:spcBef>
                <a:spcPts val="0"/>
              </a:spcBef>
            </a:pPr>
            <a:r>
              <a:rPr lang="en-AU" sz="1100" dirty="0">
                <a:ea typeface="Calibri" panose="020F0502020204030204" pitchFamily="34" charset="0"/>
                <a:cs typeface="Times New Roman" panose="02020603050405020304" pitchFamily="18" charset="0"/>
              </a:rPr>
              <a:t>Gallant, J., Wilson, N., Dowling, T., Read, A., Inskeep, C. 2011. SRTM-derived 1 Second Digital Elevation Models Version 1.0. Record 1. Geoscience Australia, Canberra. http://pid.geoscience.gov.au/dataset/ga/72759</a:t>
            </a:r>
          </a:p>
          <a:p>
            <a:pPr marL="180975" indent="-180975">
              <a:lnSpc>
                <a:spcPct val="114000"/>
              </a:lnSpc>
              <a:spcBef>
                <a:spcPts val="0"/>
              </a:spcBef>
            </a:pPr>
            <a:r>
              <a:rPr lang="en-US" sz="1100" dirty="0"/>
              <a:t>Gray, J., 2017. Digital soil mapping of key soil properties over NSW, The state of NSW and office of environment and heritage.</a:t>
            </a:r>
          </a:p>
          <a:p>
            <a:pPr marL="180975" indent="-180975">
              <a:lnSpc>
                <a:spcPct val="114000"/>
              </a:lnSpc>
              <a:spcBef>
                <a:spcPts val="0"/>
              </a:spcBef>
            </a:pPr>
            <a:r>
              <a:rPr lang="en-US" sz="1100" dirty="0">
                <a:effectLst/>
              </a:rPr>
              <a:t>Hall, D., </a:t>
            </a:r>
            <a:r>
              <a:rPr lang="en-US" sz="1100" dirty="0" err="1">
                <a:effectLst/>
              </a:rPr>
              <a:t>Overheu</a:t>
            </a:r>
            <a:r>
              <a:rPr lang="en-US" sz="1100" dirty="0">
                <a:effectLst/>
              </a:rPr>
              <a:t>, T., Lemon, J., 2021. Managing dispersive (sodic) soils. Department of Primary Industries and Regional Development's Agriculture and Food division, Retrieved: 27/06/21 from https://www.agric.wa.gov.au/dispersive-and-sodic-soils/managing-dispersive-sodic-soils </a:t>
            </a:r>
          </a:p>
          <a:p>
            <a:pPr marL="180975" indent="-180975">
              <a:lnSpc>
                <a:spcPct val="114000"/>
              </a:lnSpc>
              <a:spcBef>
                <a:spcPts val="0"/>
              </a:spcBef>
            </a:pPr>
            <a:r>
              <a:rPr lang="en-US" sz="1100" dirty="0"/>
              <a:t>Guyon, I., Weston, J., Barnhill, S. &amp; </a:t>
            </a:r>
            <a:r>
              <a:rPr lang="en-US" sz="1100" dirty="0" err="1"/>
              <a:t>Vapnik</a:t>
            </a:r>
            <a:r>
              <a:rPr lang="en-US" sz="1100" dirty="0"/>
              <a:t>, V. 2002. Gene selection for cancer classification using support vector machines. Machine learning, 46, 389–422.</a:t>
            </a:r>
            <a:endParaRPr lang="en-US" sz="1100" dirty="0">
              <a:effectLst/>
            </a:endParaRPr>
          </a:p>
          <a:p>
            <a:pPr marL="180975" indent="-180975">
              <a:lnSpc>
                <a:spcPct val="114000"/>
              </a:lnSpc>
              <a:spcBef>
                <a:spcPts val="0"/>
              </a:spcBef>
            </a:pPr>
            <a:r>
              <a:rPr lang="en-US" sz="1100" dirty="0">
                <a:effectLst/>
              </a:rPr>
              <a:t>Malone, B.P.; McBratney, A.B.; Minasny, B.; </a:t>
            </a:r>
            <a:r>
              <a:rPr lang="en-US" sz="1100" dirty="0" err="1">
                <a:effectLst/>
              </a:rPr>
              <a:t>Laslett</a:t>
            </a:r>
            <a:r>
              <a:rPr lang="en-US" sz="1100" dirty="0">
                <a:effectLst/>
              </a:rPr>
              <a:t>, G.M. Mapping continuous depth functions of soil carbon storage and available water capacity. Geoderma 2009, 154, 138–152</a:t>
            </a:r>
          </a:p>
          <a:p>
            <a:pPr marL="180975" indent="-180975">
              <a:lnSpc>
                <a:spcPct val="114000"/>
              </a:lnSpc>
              <a:spcBef>
                <a:spcPts val="0"/>
              </a:spcBef>
            </a:pPr>
            <a:r>
              <a:rPr lang="en-US" sz="1100" dirty="0">
                <a:effectLst/>
              </a:rPr>
              <a:t>Meyer, H., </a:t>
            </a:r>
            <a:r>
              <a:rPr lang="en-US" sz="1100" dirty="0" err="1">
                <a:effectLst/>
              </a:rPr>
              <a:t>Pebesma</a:t>
            </a:r>
            <a:r>
              <a:rPr lang="en-US" sz="1100" dirty="0">
                <a:effectLst/>
              </a:rPr>
              <a:t>, E., 2020. Predicting into unknown space? Estimating the area of applicability of spatial prediction models 1–21. </a:t>
            </a:r>
            <a:r>
              <a:rPr lang="en-US" sz="1100" dirty="0">
                <a:effectLst/>
                <a:hlinkClick r:id="rId3"/>
              </a:rPr>
              <a:t>https://doi.org/10.1111/2041-210x.13650</a:t>
            </a:r>
            <a:endParaRPr lang="en-US" sz="1100" dirty="0">
              <a:effectLst/>
            </a:endParaRPr>
          </a:p>
          <a:p>
            <a:pPr marL="180975" indent="-180975">
              <a:lnSpc>
                <a:spcPct val="114000"/>
              </a:lnSpc>
              <a:spcBef>
                <a:spcPts val="0"/>
              </a:spcBef>
            </a:pPr>
            <a:r>
              <a:rPr lang="en-US" sz="1100" dirty="0">
                <a:effectLst/>
              </a:rPr>
              <a:t>Murray-Darling Basin Authority (MDBA), 2020. The Murray-Darling Basin and water management fact sheet. Retrieved:18/06/21 from </a:t>
            </a:r>
            <a:r>
              <a:rPr lang="en-US" sz="1100" dirty="0">
                <a:effectLst/>
                <a:hlinkClick r:id="rId4"/>
              </a:rPr>
              <a:t>https://www.mdba.gov.au/sites/default/files/pubs/The-murray-darling-basin-and-water-management-fact-sheet.pdf</a:t>
            </a:r>
            <a:endParaRPr lang="en-US" sz="1100" dirty="0">
              <a:effectLst/>
            </a:endParaRPr>
          </a:p>
          <a:p>
            <a:pPr marL="180975" indent="-180975">
              <a:lnSpc>
                <a:spcPct val="114000"/>
              </a:lnSpc>
              <a:spcBef>
                <a:spcPts val="0"/>
              </a:spcBef>
            </a:pPr>
            <a:r>
              <a:rPr lang="en-AU" sz="1100" dirty="0">
                <a:effectLst/>
                <a:ea typeface="Calibri" panose="020F0502020204030204" pitchFamily="34" charset="0"/>
                <a:cs typeface="Calibri" panose="020F0502020204030204" pitchFamily="34" charset="0"/>
              </a:rPr>
              <a:t>Orton, T.G., Pringle, M.J., Bishop, T.F.A., 2016. A one-step approach for modelling and mapping soil properties based on profile data sampled over varying depth intervals. Geoderma 262, 174–186. https://doi.org/10.1016/j.geoderma.2015.08.013</a:t>
            </a:r>
            <a:endParaRPr lang="en-AU" sz="1100" dirty="0">
              <a:effectLst/>
              <a:ea typeface="Calibri" panose="020F0502020204030204" pitchFamily="34" charset="0"/>
              <a:cs typeface="Times New Roman" panose="02020603050405020304" pitchFamily="18" charset="0"/>
            </a:endParaRPr>
          </a:p>
          <a:p>
            <a:pPr marL="180975" indent="-180975">
              <a:lnSpc>
                <a:spcPct val="114000"/>
              </a:lnSpc>
              <a:spcBef>
                <a:spcPts val="0"/>
              </a:spcBef>
            </a:pPr>
            <a:r>
              <a:rPr lang="en-AU" sz="1100" dirty="0">
                <a:effectLst/>
                <a:ea typeface="Calibri" panose="020F0502020204030204" pitchFamily="34" charset="0"/>
                <a:cs typeface="Calibri" panose="020F0502020204030204" pitchFamily="34" charset="0"/>
              </a:rPr>
              <a:t>Orton, T.G., Pringle, M.J., Bishop, T.F.A., Menzies, N.W., Dang, Y.P., 2020. Increment-averaged kriging for 3-D modelling and mapping soil properties: Combining machine learning and geostatistical methods. Geoderma 361, 114094. </a:t>
            </a:r>
            <a:r>
              <a:rPr lang="en-AU" sz="1100" dirty="0">
                <a:effectLst/>
                <a:ea typeface="Calibri" panose="020F0502020204030204" pitchFamily="34" charset="0"/>
                <a:cs typeface="Calibri" panose="020F0502020204030204" pitchFamily="34" charset="0"/>
                <a:hlinkClick r:id="rId5"/>
              </a:rPr>
              <a:t>https://doi.org/10.1016/j.geoderma.2019.114094</a:t>
            </a:r>
            <a:endParaRPr lang="en-AU" sz="1100" dirty="0">
              <a:effectLst/>
              <a:ea typeface="Calibri" panose="020F0502020204030204" pitchFamily="34" charset="0"/>
              <a:cs typeface="Calibri" panose="020F0502020204030204" pitchFamily="34" charset="0"/>
            </a:endParaRPr>
          </a:p>
          <a:p>
            <a:pPr marL="180975" indent="-180975" algn="l">
              <a:lnSpc>
                <a:spcPct val="114000"/>
              </a:lnSpc>
              <a:spcBef>
                <a:spcPts val="0"/>
              </a:spcBef>
            </a:pPr>
            <a:r>
              <a:rPr lang="en-AU" sz="1100" b="0" i="0" u="none" strike="noStrike" baseline="0" dirty="0" err="1"/>
              <a:t>Poudjom</a:t>
            </a:r>
            <a:r>
              <a:rPr lang="en-AU" sz="1100" b="0" i="0" u="none" strike="noStrike" baseline="0" dirty="0"/>
              <a:t> </a:t>
            </a:r>
            <a:r>
              <a:rPr lang="en-AU" sz="1100" b="0" i="0" u="none" strike="noStrike" baseline="0" dirty="0" err="1"/>
              <a:t>Djomani</a:t>
            </a:r>
            <a:r>
              <a:rPr lang="en-AU" sz="1100" b="0" i="0" u="none" strike="noStrike" baseline="0" dirty="0"/>
              <a:t>, Y., Minty, B.R.S. 2019a. Radiometric Grid of Australia (</a:t>
            </a:r>
            <a:r>
              <a:rPr lang="en-AU" sz="1100" b="0" i="0" u="none" strike="noStrike" baseline="0" dirty="0" err="1"/>
              <a:t>Radmap</a:t>
            </a:r>
            <a:r>
              <a:rPr lang="en-AU" sz="1100" b="0" i="0" u="none" strike="noStrike" baseline="0" dirty="0"/>
              <a:t>) v4 2019 unfiltered pct potassium. Geoscience Australia, </a:t>
            </a:r>
            <a:r>
              <a:rPr lang="en-AU" sz="1100" b="0" i="0" u="none" strike="noStrike" baseline="0" dirty="0" err="1"/>
              <a:t>eCat</a:t>
            </a:r>
            <a:r>
              <a:rPr lang="en-AU" sz="1100" b="0" i="0" u="none" strike="noStrike" baseline="0" dirty="0"/>
              <a:t> reference number 131978. http://dx.doi.org/10.26186/5dd4a7851e8db </a:t>
            </a:r>
          </a:p>
          <a:p>
            <a:pPr marL="180975" indent="-180975" algn="l">
              <a:lnSpc>
                <a:spcPct val="114000"/>
              </a:lnSpc>
              <a:spcBef>
                <a:spcPts val="0"/>
              </a:spcBef>
            </a:pPr>
            <a:r>
              <a:rPr lang="en-AU" sz="1100" dirty="0">
                <a:effectLst/>
                <a:ea typeface="Calibri" panose="020F0502020204030204" pitchFamily="34" charset="0"/>
                <a:cs typeface="Times New Roman" panose="02020603050405020304" pitchFamily="18" charset="0"/>
              </a:rPr>
              <a:t>Searle, R., 2014. The Australian site data collation to support the </a:t>
            </a:r>
            <a:r>
              <a:rPr lang="en-AU" sz="1100" dirty="0" err="1">
                <a:effectLst/>
                <a:ea typeface="Calibri" panose="020F0502020204030204" pitchFamily="34" charset="0"/>
                <a:cs typeface="Times New Roman" panose="02020603050405020304" pitchFamily="18" charset="0"/>
              </a:rPr>
              <a:t>GlobalSoilMap</a:t>
            </a:r>
            <a:r>
              <a:rPr lang="en-AU" sz="1100" dirty="0">
                <a:effectLst/>
                <a:ea typeface="Calibri" panose="020F0502020204030204" pitchFamily="34" charset="0"/>
                <a:cs typeface="Times New Roman" panose="02020603050405020304" pitchFamily="18" charset="0"/>
              </a:rPr>
              <a:t>. In: </a:t>
            </a:r>
            <a:r>
              <a:rPr lang="en-AU" sz="1100" dirty="0" err="1">
                <a:effectLst/>
                <a:ea typeface="Calibri" panose="020F0502020204030204" pitchFamily="34" charset="0"/>
                <a:cs typeface="Times New Roman" panose="02020603050405020304" pitchFamily="18" charset="0"/>
              </a:rPr>
              <a:t>Arrouays</a:t>
            </a:r>
            <a:r>
              <a:rPr lang="en-AU" sz="1100" dirty="0">
                <a:effectLst/>
                <a:ea typeface="Calibri" panose="020F0502020204030204" pitchFamily="34" charset="0"/>
                <a:cs typeface="Times New Roman" panose="02020603050405020304" pitchFamily="18" charset="0"/>
              </a:rPr>
              <a:t>, D., McKenzie, N., Hempel, J., Richer de Forges, A.C., McBratney, A.B. (Eds.), </a:t>
            </a:r>
            <a:r>
              <a:rPr lang="en-AU" sz="1100" dirty="0" err="1">
                <a:effectLst/>
                <a:ea typeface="Calibri" panose="020F0502020204030204" pitchFamily="34" charset="0"/>
                <a:cs typeface="Times New Roman" panose="02020603050405020304" pitchFamily="18" charset="0"/>
              </a:rPr>
              <a:t>GlobalSoilMap</a:t>
            </a:r>
            <a:r>
              <a:rPr lang="en-AU" sz="1100" dirty="0">
                <a:effectLst/>
                <a:ea typeface="Calibri" panose="020F0502020204030204" pitchFamily="34" charset="0"/>
                <a:cs typeface="Times New Roman" panose="02020603050405020304" pitchFamily="18" charset="0"/>
              </a:rPr>
              <a:t>: Basis of the Global Spatial Soil Information System. CRC Press Taylor &amp; Francis Group, Boca Raton, pp. 127–132.</a:t>
            </a:r>
          </a:p>
          <a:p>
            <a:pPr marL="180975" indent="-180975">
              <a:lnSpc>
                <a:spcPct val="114000"/>
              </a:lnSpc>
              <a:spcBef>
                <a:spcPts val="0"/>
              </a:spcBef>
            </a:pPr>
            <a:r>
              <a:rPr lang="en-AU" sz="1100" dirty="0">
                <a:effectLst/>
                <a:ea typeface="Calibri" panose="020F0502020204030204" pitchFamily="34" charset="0"/>
                <a:cs typeface="Times New Roman" panose="02020603050405020304" pitchFamily="18" charset="0"/>
              </a:rPr>
              <a:t>Wilford, J.R., Kroll, A. Complete Radiometric Grid of Australia (</a:t>
            </a:r>
            <a:r>
              <a:rPr lang="en-AU" sz="1100" dirty="0" err="1">
                <a:effectLst/>
                <a:ea typeface="Calibri" panose="020F0502020204030204" pitchFamily="34" charset="0"/>
                <a:cs typeface="Times New Roman" panose="02020603050405020304" pitchFamily="18" charset="0"/>
              </a:rPr>
              <a:t>Radmap</a:t>
            </a:r>
            <a:r>
              <a:rPr lang="en-AU" sz="1100" dirty="0">
                <a:effectLst/>
                <a:ea typeface="Calibri" panose="020F0502020204030204" pitchFamily="34" charset="0"/>
                <a:cs typeface="Times New Roman" panose="02020603050405020304" pitchFamily="18" charset="0"/>
              </a:rPr>
              <a:t>) v4 2019 with modelled infill. Geoscience Australia, Canberra. </a:t>
            </a:r>
            <a:r>
              <a:rPr lang="en-AU" sz="1100" dirty="0">
                <a:effectLst/>
                <a:ea typeface="Calibri" panose="020F0502020204030204" pitchFamily="34" charset="0"/>
                <a:cs typeface="Times New Roman" panose="02020603050405020304" pitchFamily="18" charset="0"/>
                <a:hlinkClick r:id="rId6"/>
              </a:rPr>
              <a:t>http://pid.geoscience.gov.au/dataset/ga/144413</a:t>
            </a:r>
            <a:endParaRPr lang="en-AU" sz="1100" dirty="0">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ED2DE8A-0B31-4BEA-A44B-197A9CDFF3C1}"/>
              </a:ext>
            </a:extLst>
          </p:cNvPr>
          <p:cNvSpPr>
            <a:spLocks noGrp="1"/>
          </p:cNvSpPr>
          <p:nvPr>
            <p:ph type="sldNum" sz="quarter" idx="12"/>
          </p:nvPr>
        </p:nvSpPr>
        <p:spPr/>
        <p:txBody>
          <a:bodyPr/>
          <a:lstStyle/>
          <a:p>
            <a:fld id="{BC40CAD0-67DF-460D-91EF-3C97C155B9CF}" type="slidenum">
              <a:rPr lang="en-AU" smtClean="0"/>
              <a:t>21</a:t>
            </a:fld>
            <a:endParaRPr lang="en-AU" dirty="0"/>
          </a:p>
        </p:txBody>
      </p:sp>
    </p:spTree>
    <p:extLst>
      <p:ext uri="{BB962C8B-B14F-4D97-AF65-F5344CB8AC3E}">
        <p14:creationId xmlns:p14="http://schemas.microsoft.com/office/powerpoint/2010/main" val="210756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grass, ground, sky&#10;&#10;Description automatically generated">
            <a:extLst>
              <a:ext uri="{FF2B5EF4-FFF2-40B4-BE49-F238E27FC236}">
                <a16:creationId xmlns:a16="http://schemas.microsoft.com/office/drawing/2014/main" id="{10DBCC1D-1BDC-4CAF-8C8E-68C3406E0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92" y="1477860"/>
            <a:ext cx="7456466" cy="5262922"/>
          </a:xfrm>
          <a:prstGeom prst="rect">
            <a:avLst/>
          </a:prstGeom>
        </p:spPr>
      </p:pic>
      <p:sp>
        <p:nvSpPr>
          <p:cNvPr id="26" name="Rectangle 25">
            <a:extLst>
              <a:ext uri="{FF2B5EF4-FFF2-40B4-BE49-F238E27FC236}">
                <a16:creationId xmlns:a16="http://schemas.microsoft.com/office/drawing/2014/main" id="{E21B7783-968E-4BF9-B53E-39A999946646}"/>
              </a:ext>
            </a:extLst>
          </p:cNvPr>
          <p:cNvSpPr/>
          <p:nvPr/>
        </p:nvSpPr>
        <p:spPr>
          <a:xfrm>
            <a:off x="4170947" y="1477860"/>
            <a:ext cx="7873559" cy="5262922"/>
          </a:xfrm>
          <a:prstGeom prst="rect">
            <a:avLst/>
          </a:prstGeom>
          <a:gradFill flip="none" rotWithShape="1">
            <a:gsLst>
              <a:gs pos="16000">
                <a:srgbClr val="EFF0F3">
                  <a:alpha val="5000"/>
                </a:srgbClr>
              </a:gs>
              <a:gs pos="39000">
                <a:srgbClr val="E8E8EA"/>
              </a:gs>
              <a:gs pos="31000">
                <a:srgbClr val="E8E8EA">
                  <a:alpha val="80000"/>
                </a:srgbClr>
              </a:gs>
              <a:gs pos="100000">
                <a:srgbClr val="E7E7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9E90229F-5554-4C43-A3B8-9E5E5FAF4421}"/>
              </a:ext>
            </a:extLst>
          </p:cNvPr>
          <p:cNvSpPr/>
          <p:nvPr/>
        </p:nvSpPr>
        <p:spPr>
          <a:xfrm>
            <a:off x="147493" y="136525"/>
            <a:ext cx="11897014" cy="1260000"/>
          </a:xfrm>
          <a:prstGeom prst="rect">
            <a:avLst/>
          </a:prstGeom>
          <a:solidFill>
            <a:srgbClr val="404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45FBA4CD-E4E2-48A8-91F8-B3B8F228D8E8}"/>
              </a:ext>
            </a:extLst>
          </p:cNvPr>
          <p:cNvSpPr>
            <a:spLocks noGrp="1"/>
          </p:cNvSpPr>
          <p:nvPr>
            <p:ph type="title"/>
          </p:nvPr>
        </p:nvSpPr>
        <p:spPr/>
        <p:txBody>
          <a:bodyPr/>
          <a:lstStyle/>
          <a:p>
            <a:r>
              <a:rPr lang="en-US" b="1" dirty="0">
                <a:solidFill>
                  <a:schemeClr val="bg1"/>
                </a:solidFill>
                <a:effectLst>
                  <a:outerShdw blurRad="38100" dist="38100" dir="2700000" algn="tl">
                    <a:srgbClr val="000000">
                      <a:alpha val="43137"/>
                    </a:srgbClr>
                  </a:outerShdw>
                </a:effectLst>
              </a:rPr>
              <a:t>What on Earth is Sodicity?</a:t>
            </a:r>
            <a:endParaRPr lang="en-AU" b="1" dirty="0">
              <a:solidFill>
                <a:schemeClr val="bg1"/>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1D701BB4-2431-4DE1-8AC9-3F2D4BBA811C}"/>
              </a:ext>
            </a:extLst>
          </p:cNvPr>
          <p:cNvSpPr>
            <a:spLocks noGrp="1"/>
          </p:cNvSpPr>
          <p:nvPr>
            <p:ph type="sldNum" sz="quarter" idx="12"/>
          </p:nvPr>
        </p:nvSpPr>
        <p:spPr/>
        <p:txBody>
          <a:bodyPr/>
          <a:lstStyle/>
          <a:p>
            <a:fld id="{BC40CAD0-67DF-460D-91EF-3C97C155B9CF}" type="slidenum">
              <a:rPr lang="en-AU" smtClean="0"/>
              <a:t>3</a:t>
            </a:fld>
            <a:endParaRPr lang="en-AU" dirty="0"/>
          </a:p>
        </p:txBody>
      </p:sp>
      <p:sp>
        <p:nvSpPr>
          <p:cNvPr id="9" name="Rectangle 8">
            <a:extLst>
              <a:ext uri="{FF2B5EF4-FFF2-40B4-BE49-F238E27FC236}">
                <a16:creationId xmlns:a16="http://schemas.microsoft.com/office/drawing/2014/main" id="{97921872-6DD3-4A7E-8151-258B35681688}"/>
              </a:ext>
            </a:extLst>
          </p:cNvPr>
          <p:cNvSpPr/>
          <p:nvPr/>
        </p:nvSpPr>
        <p:spPr>
          <a:xfrm>
            <a:off x="7293059" y="1821081"/>
            <a:ext cx="3827102" cy="770772"/>
          </a:xfrm>
          <a:prstGeom prst="rect">
            <a:avLst/>
          </a:prstGeom>
          <a:solidFill>
            <a:schemeClr val="accent5">
              <a:lumMod val="20000"/>
              <a:lumOff val="80000"/>
            </a:schemeClr>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1600" b="1" dirty="0"/>
              <a:t>Excess Na</a:t>
            </a:r>
            <a:r>
              <a:rPr lang="en-AU" sz="1600" b="1" baseline="30000" dirty="0"/>
              <a:t>+</a:t>
            </a:r>
            <a:r>
              <a:rPr lang="en-AU" sz="1600" b="1" dirty="0"/>
              <a:t> on clay particles</a:t>
            </a:r>
          </a:p>
          <a:p>
            <a:pPr algn="ctr"/>
            <a:r>
              <a:rPr lang="en-AU" sz="1400" dirty="0">
                <a:sym typeface="Wingdings" panose="05000000000000000000" pitchFamily="2" charset="2"/>
              </a:rPr>
              <a:t> Dispersion upon wetting</a:t>
            </a:r>
            <a:endParaRPr lang="en-AU" sz="1400" dirty="0"/>
          </a:p>
        </p:txBody>
      </p:sp>
      <p:sp>
        <p:nvSpPr>
          <p:cNvPr id="11" name="Rectangle 10">
            <a:extLst>
              <a:ext uri="{FF2B5EF4-FFF2-40B4-BE49-F238E27FC236}">
                <a16:creationId xmlns:a16="http://schemas.microsoft.com/office/drawing/2014/main" id="{1632065F-6258-4C44-A392-B9A146A94F67}"/>
              </a:ext>
            </a:extLst>
          </p:cNvPr>
          <p:cNvSpPr/>
          <p:nvPr/>
        </p:nvSpPr>
        <p:spPr>
          <a:xfrm>
            <a:off x="7293058" y="3003906"/>
            <a:ext cx="3827103" cy="770774"/>
          </a:xfrm>
          <a:prstGeom prst="rect">
            <a:avLst/>
          </a:prstGeom>
          <a:solidFill>
            <a:schemeClr val="accent5">
              <a:lumMod val="20000"/>
              <a:lumOff val="80000"/>
            </a:schemeClr>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1600" b="1" dirty="0"/>
              <a:t>Structural collapse</a:t>
            </a:r>
          </a:p>
          <a:p>
            <a:pPr algn="ctr"/>
            <a:r>
              <a:rPr lang="en-AU" sz="1400" dirty="0">
                <a:sym typeface="Wingdings" panose="05000000000000000000" pitchFamily="2" charset="2"/>
              </a:rPr>
              <a:t> Reduced porosity &amp; oxygen diffusion</a:t>
            </a:r>
            <a:endParaRPr lang="en-AU" sz="1400" dirty="0"/>
          </a:p>
        </p:txBody>
      </p:sp>
      <p:sp>
        <p:nvSpPr>
          <p:cNvPr id="12" name="Rectangle 11">
            <a:extLst>
              <a:ext uri="{FF2B5EF4-FFF2-40B4-BE49-F238E27FC236}">
                <a16:creationId xmlns:a16="http://schemas.microsoft.com/office/drawing/2014/main" id="{4E399779-FF11-468A-B6E9-6E555C84CFA9}"/>
              </a:ext>
            </a:extLst>
          </p:cNvPr>
          <p:cNvSpPr/>
          <p:nvPr/>
        </p:nvSpPr>
        <p:spPr>
          <a:xfrm>
            <a:off x="7293058" y="4186082"/>
            <a:ext cx="3827103" cy="770773"/>
          </a:xfrm>
          <a:prstGeom prst="rect">
            <a:avLst/>
          </a:prstGeom>
          <a:solidFill>
            <a:schemeClr val="accent5">
              <a:lumMod val="20000"/>
              <a:lumOff val="80000"/>
            </a:schemeClr>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1600" b="1" dirty="0"/>
              <a:t>Root growth limited</a:t>
            </a:r>
          </a:p>
          <a:p>
            <a:pPr algn="ctr"/>
            <a:r>
              <a:rPr lang="en-AU" sz="1400" dirty="0">
                <a:sym typeface="Wingdings" panose="05000000000000000000" pitchFamily="2" charset="2"/>
              </a:rPr>
              <a:t> Reduced access to nutrients &amp; water</a:t>
            </a:r>
            <a:endParaRPr lang="en-AU" sz="1400" dirty="0"/>
          </a:p>
        </p:txBody>
      </p:sp>
      <p:sp>
        <p:nvSpPr>
          <p:cNvPr id="13" name="Rectangle 12">
            <a:extLst>
              <a:ext uri="{FF2B5EF4-FFF2-40B4-BE49-F238E27FC236}">
                <a16:creationId xmlns:a16="http://schemas.microsoft.com/office/drawing/2014/main" id="{5D1EDDDE-3AF8-4792-87F7-89B75D31F5C2}"/>
              </a:ext>
            </a:extLst>
          </p:cNvPr>
          <p:cNvSpPr/>
          <p:nvPr/>
        </p:nvSpPr>
        <p:spPr>
          <a:xfrm>
            <a:off x="6700161" y="5365611"/>
            <a:ext cx="5012887" cy="770772"/>
          </a:xfrm>
          <a:prstGeom prst="rect">
            <a:avLst/>
          </a:prstGeom>
          <a:solidFill>
            <a:schemeClr val="accent4">
              <a:lumMod val="20000"/>
              <a:lumOff val="80000"/>
            </a:schemeClr>
          </a:solidFill>
          <a:ln>
            <a:solidFill>
              <a:srgbClr val="404144"/>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1600" b="1" dirty="0"/>
              <a:t>Restricted crop growth potential and yields</a:t>
            </a:r>
          </a:p>
        </p:txBody>
      </p:sp>
      <p:sp>
        <p:nvSpPr>
          <p:cNvPr id="16" name="Rectangle 15">
            <a:extLst>
              <a:ext uri="{FF2B5EF4-FFF2-40B4-BE49-F238E27FC236}">
                <a16:creationId xmlns:a16="http://schemas.microsoft.com/office/drawing/2014/main" id="{39845B7E-7AE5-4B50-B921-B9458667DAD3}"/>
              </a:ext>
            </a:extLst>
          </p:cNvPr>
          <p:cNvSpPr/>
          <p:nvPr/>
        </p:nvSpPr>
        <p:spPr>
          <a:xfrm>
            <a:off x="13142198" y="4725065"/>
            <a:ext cx="6096000" cy="184666"/>
          </a:xfrm>
          <a:prstGeom prst="rect">
            <a:avLst/>
          </a:prstGeom>
        </p:spPr>
        <p:txBody>
          <a:bodyPr>
            <a:spAutoFit/>
          </a:bodyPr>
          <a:lstStyle/>
          <a:p>
            <a:r>
              <a:rPr lang="en-AU" sz="600" dirty="0"/>
              <a:t>https://www.flickr.com/photos/shandydownunder/4607822047/sizes/c/</a:t>
            </a:r>
          </a:p>
        </p:txBody>
      </p:sp>
      <p:pic>
        <p:nvPicPr>
          <p:cNvPr id="17" name="Picture 16">
            <a:extLst>
              <a:ext uri="{FF2B5EF4-FFF2-40B4-BE49-F238E27FC236}">
                <a16:creationId xmlns:a16="http://schemas.microsoft.com/office/drawing/2014/main" id="{EF0FCB26-2D5D-4A84-81EC-D1AE768E2C54}"/>
              </a:ext>
            </a:extLst>
          </p:cNvPr>
          <p:cNvPicPr>
            <a:picLocks noChangeAspect="1"/>
          </p:cNvPicPr>
          <p:nvPr/>
        </p:nvPicPr>
        <p:blipFill rotWithShape="1">
          <a:blip r:embed="rId4"/>
          <a:srcRect t="9889" b="7646"/>
          <a:stretch/>
        </p:blipFill>
        <p:spPr>
          <a:xfrm>
            <a:off x="12725636" y="873047"/>
            <a:ext cx="5820169" cy="3273847"/>
          </a:xfrm>
          <a:prstGeom prst="rect">
            <a:avLst/>
          </a:prstGeom>
        </p:spPr>
      </p:pic>
      <p:sp>
        <p:nvSpPr>
          <p:cNvPr id="21" name="Arrow: Down 20">
            <a:extLst>
              <a:ext uri="{FF2B5EF4-FFF2-40B4-BE49-F238E27FC236}">
                <a16:creationId xmlns:a16="http://schemas.microsoft.com/office/drawing/2014/main" id="{595761DF-9C0F-403B-B303-499DCE6DC1AF}"/>
              </a:ext>
            </a:extLst>
          </p:cNvPr>
          <p:cNvSpPr/>
          <p:nvPr/>
        </p:nvSpPr>
        <p:spPr>
          <a:xfrm>
            <a:off x="9037083" y="2642418"/>
            <a:ext cx="318303" cy="30094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sp>
        <p:nvSpPr>
          <p:cNvPr id="22" name="Arrow: Down 21">
            <a:extLst>
              <a:ext uri="{FF2B5EF4-FFF2-40B4-BE49-F238E27FC236}">
                <a16:creationId xmlns:a16="http://schemas.microsoft.com/office/drawing/2014/main" id="{05FBF03D-DA68-4C26-9389-B252A48BAB37}"/>
              </a:ext>
            </a:extLst>
          </p:cNvPr>
          <p:cNvSpPr/>
          <p:nvPr/>
        </p:nvSpPr>
        <p:spPr>
          <a:xfrm>
            <a:off x="9037082" y="3845952"/>
            <a:ext cx="318303" cy="30094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sp>
        <p:nvSpPr>
          <p:cNvPr id="23" name="Arrow: Down 22">
            <a:extLst>
              <a:ext uri="{FF2B5EF4-FFF2-40B4-BE49-F238E27FC236}">
                <a16:creationId xmlns:a16="http://schemas.microsoft.com/office/drawing/2014/main" id="{A0C5A768-83E2-44FA-AF84-A17F67658BBF}"/>
              </a:ext>
            </a:extLst>
          </p:cNvPr>
          <p:cNvSpPr/>
          <p:nvPr/>
        </p:nvSpPr>
        <p:spPr>
          <a:xfrm>
            <a:off x="9047454" y="5033168"/>
            <a:ext cx="318303" cy="30094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sp>
        <p:nvSpPr>
          <p:cNvPr id="18" name="TextBox 17">
            <a:extLst>
              <a:ext uri="{FF2B5EF4-FFF2-40B4-BE49-F238E27FC236}">
                <a16:creationId xmlns:a16="http://schemas.microsoft.com/office/drawing/2014/main" id="{B302A78E-388C-4AAC-B254-911EDD4AA016}"/>
              </a:ext>
            </a:extLst>
          </p:cNvPr>
          <p:cNvSpPr txBox="1"/>
          <p:nvPr/>
        </p:nvSpPr>
        <p:spPr>
          <a:xfrm>
            <a:off x="70701" y="6691298"/>
            <a:ext cx="7299559" cy="215444"/>
          </a:xfrm>
          <a:prstGeom prst="rect">
            <a:avLst/>
          </a:prstGeom>
          <a:noFill/>
        </p:spPr>
        <p:txBody>
          <a:bodyPr wrap="square">
            <a:spAutoFit/>
          </a:bodyPr>
          <a:lstStyle/>
          <a:p>
            <a:r>
              <a:rPr lang="it-IT" sz="800" b="1" dirty="0"/>
              <a:t>Photo credit: Katrina Charles/REACH; via </a:t>
            </a:r>
            <a:r>
              <a:rPr lang="it-IT" sz="800" b="1" dirty="0">
                <a:hlinkClick r:id="rId5"/>
              </a:rPr>
              <a:t>Flickr</a:t>
            </a:r>
            <a:r>
              <a:rPr lang="it-IT" sz="800" b="1" dirty="0"/>
              <a:t>;  </a:t>
            </a:r>
            <a:r>
              <a:rPr lang="it-IT" sz="800" b="1" dirty="0">
                <a:hlinkClick r:id="rId6"/>
              </a:rPr>
              <a:t>www.reachwater.org.uk</a:t>
            </a:r>
            <a:endParaRPr lang="it-IT" sz="800" b="1" dirty="0"/>
          </a:p>
        </p:txBody>
      </p:sp>
    </p:spTree>
    <p:extLst>
      <p:ext uri="{BB962C8B-B14F-4D97-AF65-F5344CB8AC3E}">
        <p14:creationId xmlns:p14="http://schemas.microsoft.com/office/powerpoint/2010/main" val="325830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ee on a hill&#10;&#10;Description automatically generated with medium confidence">
            <a:extLst>
              <a:ext uri="{FF2B5EF4-FFF2-40B4-BE49-F238E27FC236}">
                <a16:creationId xmlns:a16="http://schemas.microsoft.com/office/drawing/2014/main" id="{EB4C685F-3EDD-4FCA-A4B5-54451BE7A618}"/>
              </a:ext>
            </a:extLst>
          </p:cNvPr>
          <p:cNvPicPr>
            <a:picLocks noChangeAspect="1"/>
          </p:cNvPicPr>
          <p:nvPr/>
        </p:nvPicPr>
        <p:blipFill rotWithShape="1">
          <a:blip r:embed="rId3">
            <a:extLst>
              <a:ext uri="{28A0092B-C50C-407E-A947-70E740481C1C}">
                <a14:useLocalDpi xmlns:a14="http://schemas.microsoft.com/office/drawing/2010/main" val="0"/>
              </a:ext>
            </a:extLst>
          </a:blip>
          <a:srcRect l="34"/>
          <a:stretch/>
        </p:blipFill>
        <p:spPr>
          <a:xfrm>
            <a:off x="4170947" y="1499338"/>
            <a:ext cx="7873559" cy="5250909"/>
          </a:xfrm>
          <a:prstGeom prst="rect">
            <a:avLst/>
          </a:prstGeom>
        </p:spPr>
      </p:pic>
      <p:sp>
        <p:nvSpPr>
          <p:cNvPr id="11" name="Rectangle 10">
            <a:extLst>
              <a:ext uri="{FF2B5EF4-FFF2-40B4-BE49-F238E27FC236}">
                <a16:creationId xmlns:a16="http://schemas.microsoft.com/office/drawing/2014/main" id="{74CED56A-5D34-4DF8-B528-2D83526DAD23}"/>
              </a:ext>
            </a:extLst>
          </p:cNvPr>
          <p:cNvSpPr/>
          <p:nvPr/>
        </p:nvSpPr>
        <p:spPr>
          <a:xfrm rot="10800000">
            <a:off x="151292" y="1487325"/>
            <a:ext cx="9133972" cy="5262922"/>
          </a:xfrm>
          <a:prstGeom prst="rect">
            <a:avLst/>
          </a:prstGeom>
          <a:gradFill flip="none" rotWithShape="1">
            <a:gsLst>
              <a:gs pos="4000">
                <a:srgbClr val="EDEDF0">
                  <a:alpha val="2000"/>
                </a:srgbClr>
              </a:gs>
              <a:gs pos="13000">
                <a:srgbClr val="EFF0F3">
                  <a:alpha val="5000"/>
                </a:srgbClr>
              </a:gs>
              <a:gs pos="49000">
                <a:srgbClr val="E8E8EA"/>
              </a:gs>
              <a:gs pos="39000">
                <a:srgbClr val="E8E8EA">
                  <a:alpha val="80000"/>
                </a:srgbClr>
              </a:gs>
              <a:gs pos="100000">
                <a:srgbClr val="E7E7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6103CB6E-76F2-4569-862B-AB47F8A8E3DD}"/>
              </a:ext>
            </a:extLst>
          </p:cNvPr>
          <p:cNvSpPr/>
          <p:nvPr/>
        </p:nvSpPr>
        <p:spPr>
          <a:xfrm>
            <a:off x="147493" y="136525"/>
            <a:ext cx="11897013" cy="1260000"/>
          </a:xfrm>
          <a:prstGeom prst="rect">
            <a:avLst/>
          </a:prstGeom>
          <a:solidFill>
            <a:srgbClr val="404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07923DE4-2C05-4ECA-96DA-484F5236C3F0}"/>
              </a:ext>
            </a:extLst>
          </p:cNvPr>
          <p:cNvSpPr/>
          <p:nvPr/>
        </p:nvSpPr>
        <p:spPr>
          <a:xfrm>
            <a:off x="-6929870" y="6149969"/>
            <a:ext cx="5797109"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2C096E09-63CB-44BC-8755-1E296FA38270}"/>
              </a:ext>
            </a:extLst>
          </p:cNvPr>
          <p:cNvSpPr>
            <a:spLocks noGrp="1"/>
          </p:cNvSpPr>
          <p:nvPr>
            <p:ph type="title"/>
          </p:nvPr>
        </p:nvSpPr>
        <p:spPr>
          <a:xfrm>
            <a:off x="241966" y="206966"/>
            <a:ext cx="10515600" cy="1119118"/>
          </a:xfrm>
        </p:spPr>
        <p:txBody>
          <a:bodyPr/>
          <a:lstStyle/>
          <a:p>
            <a:r>
              <a:rPr lang="en-US" dirty="0"/>
              <a:t>Understanding Sodicity </a:t>
            </a:r>
            <a:endParaRPr lang="en-AU" dirty="0"/>
          </a:p>
        </p:txBody>
      </p:sp>
      <p:sp>
        <p:nvSpPr>
          <p:cNvPr id="8" name="Content Placeholder 2">
            <a:extLst>
              <a:ext uri="{FF2B5EF4-FFF2-40B4-BE49-F238E27FC236}">
                <a16:creationId xmlns:a16="http://schemas.microsoft.com/office/drawing/2014/main" id="{F4CA3DA3-FC6F-4851-8DE2-44B63D1BA054}"/>
              </a:ext>
            </a:extLst>
          </p:cNvPr>
          <p:cNvSpPr txBox="1">
            <a:spLocks/>
          </p:cNvSpPr>
          <p:nvPr/>
        </p:nvSpPr>
        <p:spPr>
          <a:xfrm>
            <a:off x="241966" y="1786783"/>
            <a:ext cx="7873559" cy="4975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18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2400" dirty="0"/>
              <a:t>Exchangeable Sodium Percentage (ESP)</a:t>
            </a:r>
          </a:p>
          <a:p>
            <a:pPr>
              <a:lnSpc>
                <a:spcPct val="114000"/>
              </a:lnSpc>
            </a:pPr>
            <a:r>
              <a:rPr lang="en-US" sz="2400" dirty="0"/>
              <a:t>Relationship with other soil properties</a:t>
            </a:r>
          </a:p>
          <a:p>
            <a:pPr lvl="1">
              <a:lnSpc>
                <a:spcPct val="114000"/>
              </a:lnSpc>
              <a:spcBef>
                <a:spcPts val="1200"/>
              </a:spcBef>
              <a:buFont typeface="Wingdings" panose="05000000000000000000" pitchFamily="2" charset="2"/>
              <a:buChar char="à"/>
            </a:pPr>
            <a:r>
              <a:rPr lang="en-US" sz="2000" dirty="0"/>
              <a:t>Salinity (EC), pH, texture </a:t>
            </a:r>
            <a:r>
              <a:rPr lang="en-US" sz="1000" dirty="0"/>
              <a:t>(Hazelton and Murphy, 2016)</a:t>
            </a:r>
          </a:p>
          <a:p>
            <a:pPr>
              <a:lnSpc>
                <a:spcPct val="114000"/>
              </a:lnSpc>
            </a:pPr>
            <a:r>
              <a:rPr lang="en-US" sz="2400" dirty="0"/>
              <a:t>Boundaries</a:t>
            </a:r>
            <a:r>
              <a:rPr lang="en-US" sz="2200" dirty="0"/>
              <a:t> </a:t>
            </a:r>
            <a:r>
              <a:rPr lang="en-US" sz="1000" dirty="0"/>
              <a:t>(Filippi et al., 2020)</a:t>
            </a:r>
            <a:endParaRPr lang="en-US" sz="1000" dirty="0">
              <a:highlight>
                <a:srgbClr val="FFFF00"/>
              </a:highlight>
            </a:endParaRPr>
          </a:p>
          <a:p>
            <a:pPr lvl="1">
              <a:lnSpc>
                <a:spcPct val="114000"/>
              </a:lnSpc>
              <a:spcBef>
                <a:spcPts val="1200"/>
              </a:spcBef>
            </a:pPr>
            <a:r>
              <a:rPr lang="en-US" sz="2000" dirty="0"/>
              <a:t>≥ 6% = Sodic</a:t>
            </a:r>
          </a:p>
          <a:p>
            <a:pPr lvl="1">
              <a:lnSpc>
                <a:spcPct val="114000"/>
              </a:lnSpc>
              <a:spcBef>
                <a:spcPts val="1200"/>
              </a:spcBef>
            </a:pPr>
            <a:r>
              <a:rPr lang="en-US" sz="2000" dirty="0"/>
              <a:t>10% = Marginally sodic</a:t>
            </a:r>
          </a:p>
          <a:p>
            <a:pPr lvl="1">
              <a:lnSpc>
                <a:spcPct val="114000"/>
              </a:lnSpc>
              <a:spcBef>
                <a:spcPts val="1200"/>
              </a:spcBef>
            </a:pPr>
            <a:r>
              <a:rPr lang="en-US" sz="2000" dirty="0"/>
              <a:t>15% = Strongly sodic</a:t>
            </a:r>
          </a:p>
          <a:p>
            <a:pPr>
              <a:lnSpc>
                <a:spcPct val="114000"/>
              </a:lnSpc>
            </a:pPr>
            <a:r>
              <a:rPr lang="en-GB" sz="2400" dirty="0">
                <a:latin typeface="Arial" panose="020B0604020202020204" pitchFamily="34" charset="0"/>
                <a:ea typeface="Calibri" panose="020F0502020204030204" pitchFamily="34" charset="0"/>
                <a:cs typeface="Times New Roman" panose="02020603050405020304" pitchFamily="18" charset="0"/>
              </a:rPr>
              <a:t>Management depends on conditions </a:t>
            </a:r>
            <a:r>
              <a:rPr lang="en-GB" sz="1000" dirty="0">
                <a:latin typeface="Arial" panose="020B0604020202020204" pitchFamily="34" charset="0"/>
                <a:ea typeface="Calibri" panose="020F0502020204030204" pitchFamily="34" charset="0"/>
                <a:cs typeface="Times New Roman" panose="02020603050405020304" pitchFamily="18" charset="0"/>
              </a:rPr>
              <a:t>(Hall et al. 2021)</a:t>
            </a:r>
          </a:p>
        </p:txBody>
      </p:sp>
      <p:sp>
        <p:nvSpPr>
          <p:cNvPr id="12" name="TextBox 11">
            <a:extLst>
              <a:ext uri="{FF2B5EF4-FFF2-40B4-BE49-F238E27FC236}">
                <a16:creationId xmlns:a16="http://schemas.microsoft.com/office/drawing/2014/main" id="{B4DDD42C-55D4-4158-A10A-D1E06539C7FF}"/>
              </a:ext>
            </a:extLst>
          </p:cNvPr>
          <p:cNvSpPr txBox="1"/>
          <p:nvPr/>
        </p:nvSpPr>
        <p:spPr>
          <a:xfrm>
            <a:off x="10460787" y="6574908"/>
            <a:ext cx="6094476" cy="215444"/>
          </a:xfrm>
          <a:prstGeom prst="rect">
            <a:avLst/>
          </a:prstGeom>
          <a:noFill/>
        </p:spPr>
        <p:txBody>
          <a:bodyPr wrap="square">
            <a:spAutoFit/>
          </a:bodyPr>
          <a:lstStyle/>
          <a:p>
            <a:r>
              <a:rPr lang="en-US" sz="800" dirty="0"/>
              <a:t>Photo by Charles G on Unsplash </a:t>
            </a:r>
            <a:endParaRPr lang="en-AU" sz="800" dirty="0"/>
          </a:p>
        </p:txBody>
      </p:sp>
      <p:sp>
        <p:nvSpPr>
          <p:cNvPr id="4" name="Slide Number Placeholder 3">
            <a:extLst>
              <a:ext uri="{FF2B5EF4-FFF2-40B4-BE49-F238E27FC236}">
                <a16:creationId xmlns:a16="http://schemas.microsoft.com/office/drawing/2014/main" id="{A72425E4-DA33-43D3-9AEA-A274421C4CBD}"/>
              </a:ext>
            </a:extLst>
          </p:cNvPr>
          <p:cNvSpPr>
            <a:spLocks noGrp="1"/>
          </p:cNvSpPr>
          <p:nvPr>
            <p:ph type="sldNum" sz="quarter" idx="12"/>
          </p:nvPr>
        </p:nvSpPr>
        <p:spPr>
          <a:xfrm>
            <a:off x="9285264" y="6404476"/>
            <a:ext cx="2743200" cy="365125"/>
          </a:xfrm>
        </p:spPr>
        <p:txBody>
          <a:bodyPr/>
          <a:lstStyle/>
          <a:p>
            <a:fld id="{BC40CAD0-67DF-460D-91EF-3C97C155B9CF}" type="slidenum">
              <a:rPr lang="en-AU" smtClean="0"/>
              <a:t>4</a:t>
            </a:fld>
            <a:endParaRPr lang="en-AU" dirty="0"/>
          </a:p>
        </p:txBody>
      </p:sp>
    </p:spTree>
    <p:extLst>
      <p:ext uri="{BB962C8B-B14F-4D97-AF65-F5344CB8AC3E}">
        <p14:creationId xmlns:p14="http://schemas.microsoft.com/office/powerpoint/2010/main" val="157168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fade">
                                      <p:cBhvr>
                                        <p:cTn id="29"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8BA094-A58B-4169-981B-879788915B08}"/>
              </a:ext>
            </a:extLst>
          </p:cNvPr>
          <p:cNvSpPr/>
          <p:nvPr/>
        </p:nvSpPr>
        <p:spPr>
          <a:xfrm>
            <a:off x="147492" y="136525"/>
            <a:ext cx="11897014" cy="1260000"/>
          </a:xfrm>
          <a:prstGeom prst="rect">
            <a:avLst/>
          </a:prstGeom>
          <a:solidFill>
            <a:srgbClr val="404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78099162-6EC8-488A-9EB3-7978AA90A437}"/>
              </a:ext>
            </a:extLst>
          </p:cNvPr>
          <p:cNvSpPr/>
          <p:nvPr/>
        </p:nvSpPr>
        <p:spPr>
          <a:xfrm>
            <a:off x="147492" y="1519475"/>
            <a:ext cx="6493939"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45FBA4CD-E4E2-48A8-91F8-B3B8F228D8E8}"/>
              </a:ext>
            </a:extLst>
          </p:cNvPr>
          <p:cNvSpPr>
            <a:spLocks noGrp="1"/>
          </p:cNvSpPr>
          <p:nvPr>
            <p:ph type="title"/>
          </p:nvPr>
        </p:nvSpPr>
        <p:spPr>
          <a:xfrm>
            <a:off x="228396" y="206966"/>
            <a:ext cx="10515600" cy="1119118"/>
          </a:xfrm>
        </p:spPr>
        <p:txBody>
          <a:bodyPr/>
          <a:lstStyle/>
          <a:p>
            <a:r>
              <a:rPr lang="en-US" dirty="0"/>
              <a:t>Where is the Sodicity?</a:t>
            </a:r>
            <a:endParaRPr lang="en-AU" dirty="0"/>
          </a:p>
        </p:txBody>
      </p:sp>
      <p:sp>
        <p:nvSpPr>
          <p:cNvPr id="4" name="Slide Number Placeholder 3">
            <a:extLst>
              <a:ext uri="{FF2B5EF4-FFF2-40B4-BE49-F238E27FC236}">
                <a16:creationId xmlns:a16="http://schemas.microsoft.com/office/drawing/2014/main" id="{49FD4FDF-006D-4036-9423-EA879FE6A048}"/>
              </a:ext>
            </a:extLst>
          </p:cNvPr>
          <p:cNvSpPr>
            <a:spLocks noGrp="1"/>
          </p:cNvSpPr>
          <p:nvPr>
            <p:ph type="sldNum" sz="quarter" idx="12"/>
          </p:nvPr>
        </p:nvSpPr>
        <p:spPr/>
        <p:txBody>
          <a:bodyPr/>
          <a:lstStyle/>
          <a:p>
            <a:fld id="{BC40CAD0-67DF-460D-91EF-3C97C155B9CF}" type="slidenum">
              <a:rPr lang="en-AU" smtClean="0"/>
              <a:t>5</a:t>
            </a:fld>
            <a:endParaRPr lang="en-AU" dirty="0"/>
          </a:p>
        </p:txBody>
      </p:sp>
      <p:sp>
        <p:nvSpPr>
          <p:cNvPr id="13" name="Content Placeholder 2">
            <a:extLst>
              <a:ext uri="{FF2B5EF4-FFF2-40B4-BE49-F238E27FC236}">
                <a16:creationId xmlns:a16="http://schemas.microsoft.com/office/drawing/2014/main" id="{2DD4C785-A959-4CB0-9054-2BF2B6AE4E1D}"/>
              </a:ext>
            </a:extLst>
          </p:cNvPr>
          <p:cNvSpPr txBox="1">
            <a:spLocks/>
          </p:cNvSpPr>
          <p:nvPr/>
        </p:nvSpPr>
        <p:spPr>
          <a:xfrm>
            <a:off x="260295" y="1620411"/>
            <a:ext cx="6252800" cy="5000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18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1200"/>
              </a:spcBef>
            </a:pPr>
            <a:r>
              <a:rPr lang="en-US" sz="2400" dirty="0"/>
              <a:t>Soil survey</a:t>
            </a:r>
          </a:p>
          <a:p>
            <a:pPr lvl="1">
              <a:lnSpc>
                <a:spcPct val="114000"/>
              </a:lnSpc>
              <a:spcBef>
                <a:spcPts val="1200"/>
              </a:spcBef>
            </a:pPr>
            <a:r>
              <a:rPr lang="en-US" sz="2000" dirty="0"/>
              <a:t>Can become expensive and time consuming</a:t>
            </a:r>
          </a:p>
          <a:p>
            <a:pPr lvl="1">
              <a:lnSpc>
                <a:spcPct val="114000"/>
              </a:lnSpc>
              <a:spcBef>
                <a:spcPts val="1200"/>
              </a:spcBef>
            </a:pPr>
            <a:r>
              <a:rPr lang="en-US" sz="2000" dirty="0"/>
              <a:t>Limited samples = limited picture</a:t>
            </a:r>
          </a:p>
          <a:p>
            <a:pPr lvl="2">
              <a:lnSpc>
                <a:spcPct val="114000"/>
              </a:lnSpc>
              <a:spcBef>
                <a:spcPts val="1200"/>
              </a:spcBef>
            </a:pPr>
            <a:r>
              <a:rPr lang="en-US" sz="1800" dirty="0"/>
              <a:t>Modelling can be used to fill in the gaps</a:t>
            </a:r>
          </a:p>
          <a:p>
            <a:pPr>
              <a:lnSpc>
                <a:spcPct val="114000"/>
              </a:lnSpc>
            </a:pPr>
            <a:r>
              <a:rPr lang="en-US" sz="2400" dirty="0"/>
              <a:t>Modelling and Mapping</a:t>
            </a:r>
          </a:p>
          <a:p>
            <a:pPr lvl="1">
              <a:lnSpc>
                <a:spcPct val="114000"/>
              </a:lnSpc>
              <a:spcBef>
                <a:spcPts val="1200"/>
              </a:spcBef>
            </a:pPr>
            <a:r>
              <a:rPr lang="en-US" sz="2000" dirty="0"/>
              <a:t>Accuracy </a:t>
            </a:r>
          </a:p>
          <a:p>
            <a:pPr lvl="2">
              <a:lnSpc>
                <a:spcPct val="114000"/>
              </a:lnSpc>
              <a:spcBef>
                <a:spcPts val="1200"/>
              </a:spcBef>
            </a:pPr>
            <a:r>
              <a:rPr lang="en-US" sz="1800" dirty="0"/>
              <a:t>Depends on the information you have available</a:t>
            </a:r>
          </a:p>
          <a:p>
            <a:pPr lvl="1">
              <a:lnSpc>
                <a:spcPct val="114000"/>
              </a:lnSpc>
              <a:spcBef>
                <a:spcPts val="1200"/>
              </a:spcBef>
            </a:pPr>
            <a:r>
              <a:rPr lang="en-US" sz="2000" dirty="0"/>
              <a:t>Can make use of freely available data</a:t>
            </a:r>
            <a:endParaRPr lang="en-US" sz="1800" dirty="0"/>
          </a:p>
          <a:p>
            <a:pPr lvl="1">
              <a:spcBef>
                <a:spcPts val="1200"/>
              </a:spcBef>
            </a:pPr>
            <a:endParaRPr lang="en-US" sz="100" dirty="0"/>
          </a:p>
          <a:p>
            <a:endParaRPr lang="en-GB" sz="2200" dirty="0">
              <a:latin typeface="Arial" panose="020B0604020202020204" pitchFamily="34" charset="0"/>
              <a:ea typeface="Calibri" panose="020F0502020204030204" pitchFamily="34" charset="0"/>
              <a:cs typeface="Times New Roman" panose="02020603050405020304" pitchFamily="18" charset="0"/>
            </a:endParaRPr>
          </a:p>
        </p:txBody>
      </p:sp>
      <p:pic>
        <p:nvPicPr>
          <p:cNvPr id="5" name="Picture 4" descr="Map&#10;&#10;Description automatically generated">
            <a:extLst>
              <a:ext uri="{FF2B5EF4-FFF2-40B4-BE49-F238E27FC236}">
                <a16:creationId xmlns:a16="http://schemas.microsoft.com/office/drawing/2014/main" id="{C489ABF1-6CE2-4D96-9E52-BD2203BB326A}"/>
              </a:ext>
            </a:extLst>
          </p:cNvPr>
          <p:cNvPicPr>
            <a:picLocks noChangeAspect="1"/>
          </p:cNvPicPr>
          <p:nvPr/>
        </p:nvPicPr>
        <p:blipFill rotWithShape="1">
          <a:blip r:embed="rId3">
            <a:extLst>
              <a:ext uri="{28A0092B-C50C-407E-A947-70E740481C1C}">
                <a14:useLocalDpi xmlns:a14="http://schemas.microsoft.com/office/drawing/2010/main" val="0"/>
              </a:ext>
            </a:extLst>
          </a:blip>
          <a:srcRect l="27823" t="775" r="495"/>
          <a:stretch/>
        </p:blipFill>
        <p:spPr>
          <a:xfrm>
            <a:off x="6738192" y="1497356"/>
            <a:ext cx="5352581" cy="5238000"/>
          </a:xfrm>
          <a:prstGeom prst="rect">
            <a:avLst/>
          </a:prstGeom>
        </p:spPr>
      </p:pic>
      <p:pic>
        <p:nvPicPr>
          <p:cNvPr id="6" name="Graphic 5" descr="Rain with solid fill">
            <a:extLst>
              <a:ext uri="{FF2B5EF4-FFF2-40B4-BE49-F238E27FC236}">
                <a16:creationId xmlns:a16="http://schemas.microsoft.com/office/drawing/2014/main" id="{619ACD4E-79EA-45FB-A1E2-026EB00067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7261" y="5835647"/>
            <a:ext cx="914400" cy="914400"/>
          </a:xfrm>
          <a:prstGeom prst="rect">
            <a:avLst/>
          </a:prstGeom>
        </p:spPr>
      </p:pic>
      <p:pic>
        <p:nvPicPr>
          <p:cNvPr id="11" name="Graphic 10" descr="Mountains with solid fill">
            <a:extLst>
              <a:ext uri="{FF2B5EF4-FFF2-40B4-BE49-F238E27FC236}">
                <a16:creationId xmlns:a16="http://schemas.microsoft.com/office/drawing/2014/main" id="{8C2AD45C-15C0-482A-9274-56A64DD702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37090" y="5807072"/>
            <a:ext cx="914400" cy="914400"/>
          </a:xfrm>
          <a:prstGeom prst="rect">
            <a:avLst/>
          </a:prstGeom>
        </p:spPr>
      </p:pic>
      <p:pic>
        <p:nvPicPr>
          <p:cNvPr id="18" name="Graphic 17" descr="Satellite with solid fill">
            <a:extLst>
              <a:ext uri="{FF2B5EF4-FFF2-40B4-BE49-F238E27FC236}">
                <a16:creationId xmlns:a16="http://schemas.microsoft.com/office/drawing/2014/main" id="{C7734593-F4D0-4B75-BF54-85B76A3A2D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1664" y="5812494"/>
            <a:ext cx="914400" cy="914400"/>
          </a:xfrm>
          <a:prstGeom prst="rect">
            <a:avLst/>
          </a:prstGeom>
        </p:spPr>
      </p:pic>
      <p:pic>
        <p:nvPicPr>
          <p:cNvPr id="20" name="Graphic 19" descr="Airplane with solid fill">
            <a:extLst>
              <a:ext uri="{FF2B5EF4-FFF2-40B4-BE49-F238E27FC236}">
                <a16:creationId xmlns:a16="http://schemas.microsoft.com/office/drawing/2014/main" id="{75CD533F-8736-4E62-89BE-AF65CB032F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14462" y="5783408"/>
            <a:ext cx="914400" cy="914400"/>
          </a:xfrm>
          <a:prstGeom prst="rect">
            <a:avLst/>
          </a:prstGeom>
        </p:spPr>
      </p:pic>
      <p:pic>
        <p:nvPicPr>
          <p:cNvPr id="24" name="Graphic 23" descr="Plant with solid fill">
            <a:extLst>
              <a:ext uri="{FF2B5EF4-FFF2-40B4-BE49-F238E27FC236}">
                <a16:creationId xmlns:a16="http://schemas.microsoft.com/office/drawing/2014/main" id="{C59E8673-2EE5-4EA5-94B1-8BD041567F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62546" y="5807072"/>
            <a:ext cx="914400" cy="914400"/>
          </a:xfrm>
          <a:prstGeom prst="rect">
            <a:avLst/>
          </a:prstGeom>
        </p:spPr>
      </p:pic>
    </p:spTree>
    <p:extLst>
      <p:ext uri="{BB962C8B-B14F-4D97-AF65-F5344CB8AC3E}">
        <p14:creationId xmlns:p14="http://schemas.microsoft.com/office/powerpoint/2010/main" val="65877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5" end="5"/>
                                            </p:txEl>
                                          </p:spTgt>
                                        </p:tgtEl>
                                        <p:attrNameLst>
                                          <p:attrName>style.visibility</p:attrName>
                                        </p:attrNameLst>
                                      </p:cBhvr>
                                      <p:to>
                                        <p:strVal val="visible"/>
                                      </p:to>
                                    </p:set>
                                    <p:animEffect transition="in" filter="fade">
                                      <p:cBhvr>
                                        <p:cTn id="10" dur="500"/>
                                        <p:tgtEl>
                                          <p:spTgt spid="1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animEffect transition="in" filter="fade">
                                      <p:cBhvr>
                                        <p:cTn id="13" dur="500"/>
                                        <p:tgtEl>
                                          <p:spTgt spid="1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7" end="7"/>
                                            </p:txEl>
                                          </p:spTgt>
                                        </p:tgtEl>
                                        <p:attrNameLst>
                                          <p:attrName>style.visibility</p:attrName>
                                        </p:attrNameLst>
                                      </p:cBhvr>
                                      <p:to>
                                        <p:strVal val="visible"/>
                                      </p:to>
                                    </p:set>
                                    <p:animEffect transition="in" filter="fade">
                                      <p:cBhvr>
                                        <p:cTn id="16" dur="500"/>
                                        <p:tgtEl>
                                          <p:spTgt spid="1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C94979-3E20-4659-897A-00A4FD5E2A8F}"/>
              </a:ext>
            </a:extLst>
          </p:cNvPr>
          <p:cNvSpPr/>
          <p:nvPr/>
        </p:nvSpPr>
        <p:spPr>
          <a:xfrm>
            <a:off x="147493" y="1472842"/>
            <a:ext cx="11897013" cy="5248633"/>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6DA5F637-7177-473B-BFAF-A5193F69828A}"/>
              </a:ext>
            </a:extLst>
          </p:cNvPr>
          <p:cNvSpPr/>
          <p:nvPr/>
        </p:nvSpPr>
        <p:spPr>
          <a:xfrm>
            <a:off x="147493" y="136525"/>
            <a:ext cx="11897013" cy="1260000"/>
          </a:xfrm>
          <a:prstGeom prst="rect">
            <a:avLst/>
          </a:prstGeom>
          <a:solidFill>
            <a:srgbClr val="404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45FBA4CD-E4E2-48A8-91F8-B3B8F228D8E8}"/>
              </a:ext>
            </a:extLst>
          </p:cNvPr>
          <p:cNvSpPr>
            <a:spLocks noGrp="1"/>
          </p:cNvSpPr>
          <p:nvPr>
            <p:ph type="title"/>
          </p:nvPr>
        </p:nvSpPr>
        <p:spPr>
          <a:xfrm>
            <a:off x="221104" y="206966"/>
            <a:ext cx="10515600" cy="1119118"/>
          </a:xfrm>
        </p:spPr>
        <p:txBody>
          <a:bodyPr/>
          <a:lstStyle/>
          <a:p>
            <a:r>
              <a:rPr lang="en-US" dirty="0"/>
              <a:t>Depth to cropping constraint</a:t>
            </a:r>
            <a:endParaRPr lang="en-AU" dirty="0"/>
          </a:p>
        </p:txBody>
      </p:sp>
      <p:sp>
        <p:nvSpPr>
          <p:cNvPr id="4" name="Slide Number Placeholder 3">
            <a:extLst>
              <a:ext uri="{FF2B5EF4-FFF2-40B4-BE49-F238E27FC236}">
                <a16:creationId xmlns:a16="http://schemas.microsoft.com/office/drawing/2014/main" id="{49FD4FDF-006D-4036-9423-EA879FE6A048}"/>
              </a:ext>
            </a:extLst>
          </p:cNvPr>
          <p:cNvSpPr>
            <a:spLocks noGrp="1"/>
          </p:cNvSpPr>
          <p:nvPr>
            <p:ph type="sldNum" sz="quarter" idx="12"/>
          </p:nvPr>
        </p:nvSpPr>
        <p:spPr/>
        <p:txBody>
          <a:bodyPr/>
          <a:lstStyle/>
          <a:p>
            <a:fld id="{BC40CAD0-67DF-460D-91EF-3C97C155B9CF}" type="slidenum">
              <a:rPr lang="en-AU" smtClean="0"/>
              <a:t>6</a:t>
            </a:fld>
            <a:endParaRPr lang="en-AU" dirty="0"/>
          </a:p>
        </p:txBody>
      </p:sp>
      <p:sp>
        <p:nvSpPr>
          <p:cNvPr id="13" name="Content Placeholder 2">
            <a:extLst>
              <a:ext uri="{FF2B5EF4-FFF2-40B4-BE49-F238E27FC236}">
                <a16:creationId xmlns:a16="http://schemas.microsoft.com/office/drawing/2014/main" id="{2DD4C785-A959-4CB0-9054-2BF2B6AE4E1D}"/>
              </a:ext>
            </a:extLst>
          </p:cNvPr>
          <p:cNvSpPr txBox="1">
            <a:spLocks/>
          </p:cNvSpPr>
          <p:nvPr/>
        </p:nvSpPr>
        <p:spPr>
          <a:xfrm>
            <a:off x="263231" y="1489938"/>
            <a:ext cx="11560171" cy="4860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18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1200"/>
              </a:spcBef>
              <a:buNone/>
            </a:pPr>
            <a:r>
              <a:rPr lang="en-US" b="1" dirty="0"/>
              <a:t>Key: Where to apply management?</a:t>
            </a:r>
          </a:p>
          <a:p>
            <a:pPr marL="0" indent="0">
              <a:lnSpc>
                <a:spcPct val="114000"/>
              </a:lnSpc>
              <a:spcBef>
                <a:spcPts val="1200"/>
              </a:spcBef>
              <a:buNone/>
            </a:pPr>
            <a:r>
              <a:rPr lang="en-US" sz="2200" dirty="0">
                <a:sym typeface="Wingdings" panose="05000000000000000000" pitchFamily="2" charset="2"/>
              </a:rPr>
              <a:t>	</a:t>
            </a:r>
            <a:r>
              <a:rPr lang="en-US" sz="2000" dirty="0">
                <a:sym typeface="Wingdings" panose="05000000000000000000" pitchFamily="2" charset="2"/>
              </a:rPr>
              <a:t> </a:t>
            </a:r>
            <a:r>
              <a:rPr lang="en-US" sz="2000" dirty="0"/>
              <a:t>Surface + at depth</a:t>
            </a:r>
          </a:p>
          <a:p>
            <a:pPr>
              <a:lnSpc>
                <a:spcPct val="114000"/>
              </a:lnSpc>
            </a:pPr>
            <a:r>
              <a:rPr lang="en-US" sz="2400" dirty="0"/>
              <a:t>Need a product which is easier for end users to interpret than current products </a:t>
            </a:r>
          </a:p>
          <a:p>
            <a:pPr lvl="1">
              <a:lnSpc>
                <a:spcPct val="114000"/>
              </a:lnSpc>
              <a:spcBef>
                <a:spcPts val="1200"/>
              </a:spcBef>
            </a:pPr>
            <a:r>
              <a:rPr lang="en-US" sz="2000" dirty="0"/>
              <a:t>Map of depth to which a cropping constraint is met </a:t>
            </a:r>
            <a:endParaRPr lang="en-US" sz="1800" dirty="0"/>
          </a:p>
          <a:p>
            <a:pPr lvl="1">
              <a:spcBef>
                <a:spcPts val="1200"/>
              </a:spcBef>
            </a:pPr>
            <a:endParaRPr lang="en-US" sz="100" dirty="0"/>
          </a:p>
          <a:p>
            <a:endParaRPr lang="en-GB" sz="2200" dirty="0">
              <a:latin typeface="Arial" panose="020B0604020202020204" pitchFamily="34" charset="0"/>
              <a:ea typeface="Calibri" panose="020F0502020204030204" pitchFamily="34" charset="0"/>
              <a:cs typeface="Times New Roman" panose="02020603050405020304" pitchFamily="18" charset="0"/>
            </a:endParaRPr>
          </a:p>
        </p:txBody>
      </p:sp>
      <p:pic>
        <p:nvPicPr>
          <p:cNvPr id="10" name="Picture 9" descr="A picture containing clock&#10;&#10;Description automatically generated">
            <a:extLst>
              <a:ext uri="{FF2B5EF4-FFF2-40B4-BE49-F238E27FC236}">
                <a16:creationId xmlns:a16="http://schemas.microsoft.com/office/drawing/2014/main" id="{9A6F6F62-EC8C-4877-9B74-7B4EA6EBC186}"/>
              </a:ext>
            </a:extLst>
          </p:cNvPr>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1000" contrast="55000"/>
                    </a14:imgEffect>
                  </a14:imgLayer>
                </a14:imgProps>
              </a:ext>
              <a:ext uri="{28A0092B-C50C-407E-A947-70E740481C1C}">
                <a14:useLocalDpi xmlns:a14="http://schemas.microsoft.com/office/drawing/2010/main"/>
              </a:ext>
            </a:extLst>
          </a:blip>
          <a:stretch>
            <a:fillRect/>
          </a:stretch>
        </p:blipFill>
        <p:spPr>
          <a:xfrm>
            <a:off x="2186288" y="3881623"/>
            <a:ext cx="7714056" cy="2654300"/>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3764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70E40B-2B7D-472F-933D-FF6923D832F0}"/>
              </a:ext>
            </a:extLst>
          </p:cNvPr>
          <p:cNvSpPr/>
          <p:nvPr/>
        </p:nvSpPr>
        <p:spPr>
          <a:xfrm>
            <a:off x="147492" y="1519475"/>
            <a:ext cx="11935301"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E9106BA-24E2-4B39-80D7-8D136378A7CC}"/>
              </a:ext>
            </a:extLst>
          </p:cNvPr>
          <p:cNvSpPr/>
          <p:nvPr/>
        </p:nvSpPr>
        <p:spPr>
          <a:xfrm>
            <a:off x="147493" y="136525"/>
            <a:ext cx="11897013" cy="1260000"/>
          </a:xfrm>
          <a:prstGeom prst="rect">
            <a:avLst/>
          </a:prstGeom>
          <a:solidFill>
            <a:srgbClr val="404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E8F1BC13-3B18-4E76-858F-E6CB02122A07}"/>
              </a:ext>
            </a:extLst>
          </p:cNvPr>
          <p:cNvSpPr>
            <a:spLocks noGrp="1"/>
          </p:cNvSpPr>
          <p:nvPr>
            <p:ph type="title"/>
          </p:nvPr>
        </p:nvSpPr>
        <p:spPr>
          <a:xfrm>
            <a:off x="213166" y="190485"/>
            <a:ext cx="10515600" cy="1119118"/>
          </a:xfrm>
        </p:spPr>
        <p:txBody>
          <a:bodyPr/>
          <a:lstStyle/>
          <a:p>
            <a:r>
              <a:rPr lang="en-US" dirty="0"/>
              <a:t>Aims</a:t>
            </a:r>
            <a:endParaRPr lang="en-AU" dirty="0"/>
          </a:p>
        </p:txBody>
      </p:sp>
      <p:sp>
        <p:nvSpPr>
          <p:cNvPr id="3" name="Content Placeholder 2">
            <a:extLst>
              <a:ext uri="{FF2B5EF4-FFF2-40B4-BE49-F238E27FC236}">
                <a16:creationId xmlns:a16="http://schemas.microsoft.com/office/drawing/2014/main" id="{5D116C37-BCC4-4223-9712-5756A814DC88}"/>
              </a:ext>
            </a:extLst>
          </p:cNvPr>
          <p:cNvSpPr>
            <a:spLocks noGrp="1"/>
          </p:cNvSpPr>
          <p:nvPr>
            <p:ph idx="1"/>
          </p:nvPr>
        </p:nvSpPr>
        <p:spPr>
          <a:xfrm>
            <a:off x="92888" y="1657350"/>
            <a:ext cx="12044508" cy="5064125"/>
          </a:xfrm>
        </p:spPr>
        <p:txBody>
          <a:bodyPr/>
          <a:lstStyle/>
          <a:p>
            <a:pPr marL="0" indent="0" algn="ctr">
              <a:lnSpc>
                <a:spcPct val="150000"/>
              </a:lnSpc>
              <a:spcBef>
                <a:spcPts val="2400"/>
              </a:spcBef>
              <a:spcAft>
                <a:spcPts val="1800"/>
              </a:spcAft>
              <a:buNone/>
            </a:pPr>
            <a:r>
              <a:rPr lang="en-US" b="1" dirty="0"/>
              <a:t>Map of depth to which a cropping constraint is met = 3D interpretation of where sodicity is occurring at a level that can influence crop growth and yield</a:t>
            </a:r>
          </a:p>
          <a:p>
            <a:pPr marL="180975" indent="0">
              <a:lnSpc>
                <a:spcPct val="114000"/>
              </a:lnSpc>
              <a:spcBef>
                <a:spcPts val="0"/>
              </a:spcBef>
              <a:spcAft>
                <a:spcPts val="600"/>
              </a:spcAft>
              <a:buNone/>
            </a:pPr>
            <a:br>
              <a:rPr lang="en-US" sz="2400" b="1" dirty="0"/>
            </a:br>
            <a:r>
              <a:rPr lang="en-US" sz="2400" b="1" dirty="0"/>
              <a:t>How?</a:t>
            </a:r>
          </a:p>
          <a:p>
            <a:pPr marL="542925" lvl="1">
              <a:lnSpc>
                <a:spcPct val="114000"/>
              </a:lnSpc>
              <a:spcBef>
                <a:spcPts val="600"/>
              </a:spcBef>
            </a:pPr>
            <a:r>
              <a:rPr lang="en-US" sz="2400" dirty="0"/>
              <a:t>Freely available data </a:t>
            </a:r>
            <a:r>
              <a:rPr lang="en-US" sz="2400" dirty="0">
                <a:sym typeface="Wingdings" panose="05000000000000000000" pitchFamily="2" charset="2"/>
              </a:rPr>
              <a:t> </a:t>
            </a:r>
            <a:r>
              <a:rPr lang="en-US" sz="2400" dirty="0"/>
              <a:t>soil surveys + remote sensing information</a:t>
            </a:r>
          </a:p>
          <a:p>
            <a:pPr marL="542925" lvl="1">
              <a:lnSpc>
                <a:spcPct val="114000"/>
              </a:lnSpc>
              <a:spcBef>
                <a:spcPts val="600"/>
              </a:spcBef>
            </a:pPr>
            <a:r>
              <a:rPr lang="en-US" sz="2400" dirty="0"/>
              <a:t>Machine learning</a:t>
            </a:r>
          </a:p>
          <a:p>
            <a:pPr marL="542925" lvl="1">
              <a:lnSpc>
                <a:spcPct val="114000"/>
              </a:lnSpc>
              <a:spcBef>
                <a:spcPts val="600"/>
              </a:spcBef>
            </a:pPr>
            <a:r>
              <a:rPr lang="en-US" sz="2400" dirty="0"/>
              <a:t>Finer resolution than currently available</a:t>
            </a:r>
          </a:p>
          <a:p>
            <a:pPr marL="542925" lvl="1">
              <a:lnSpc>
                <a:spcPct val="114000"/>
              </a:lnSpc>
              <a:spcBef>
                <a:spcPts val="600"/>
              </a:spcBef>
            </a:pPr>
            <a:r>
              <a:rPr lang="en-US" sz="2400" dirty="0"/>
              <a:t>Vertical and horizontal mapping</a:t>
            </a:r>
            <a:endParaRPr lang="en-AU" sz="2400" dirty="0"/>
          </a:p>
        </p:txBody>
      </p:sp>
      <p:sp>
        <p:nvSpPr>
          <p:cNvPr id="4" name="Slide Number Placeholder 3">
            <a:extLst>
              <a:ext uri="{FF2B5EF4-FFF2-40B4-BE49-F238E27FC236}">
                <a16:creationId xmlns:a16="http://schemas.microsoft.com/office/drawing/2014/main" id="{3F425FCA-C688-42F2-B831-9362D05C5BEB}"/>
              </a:ext>
            </a:extLst>
          </p:cNvPr>
          <p:cNvSpPr>
            <a:spLocks noGrp="1"/>
          </p:cNvSpPr>
          <p:nvPr>
            <p:ph type="sldNum" sz="quarter" idx="12"/>
          </p:nvPr>
        </p:nvSpPr>
        <p:spPr/>
        <p:txBody>
          <a:bodyPr/>
          <a:lstStyle/>
          <a:p>
            <a:fld id="{BC40CAD0-67DF-460D-91EF-3C97C155B9CF}" type="slidenum">
              <a:rPr lang="en-AU" smtClean="0"/>
              <a:t>7</a:t>
            </a:fld>
            <a:endParaRPr lang="en-AU" dirty="0"/>
          </a:p>
        </p:txBody>
      </p:sp>
    </p:spTree>
    <p:extLst>
      <p:ext uri="{BB962C8B-B14F-4D97-AF65-F5344CB8AC3E}">
        <p14:creationId xmlns:p14="http://schemas.microsoft.com/office/powerpoint/2010/main" val="361533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55B7451-46B7-4D2F-BFCA-98DEAD5B0754}"/>
              </a:ext>
            </a:extLst>
          </p:cNvPr>
          <p:cNvSpPr/>
          <p:nvPr/>
        </p:nvSpPr>
        <p:spPr>
          <a:xfrm>
            <a:off x="443000" y="2189869"/>
            <a:ext cx="5087101" cy="2326511"/>
          </a:xfrm>
          <a:prstGeom prst="rect">
            <a:avLst/>
          </a:prstGeom>
          <a:solidFill>
            <a:srgbClr val="40414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EF4D835A-735B-469D-9EFA-CB5A18316EB9}"/>
              </a:ext>
            </a:extLst>
          </p:cNvPr>
          <p:cNvSpPr/>
          <p:nvPr/>
        </p:nvSpPr>
        <p:spPr>
          <a:xfrm>
            <a:off x="5892326" y="380376"/>
            <a:ext cx="5848190" cy="6097248"/>
          </a:xfrm>
          <a:prstGeom prst="rect">
            <a:avLst/>
          </a:prstGeom>
          <a:solidFill>
            <a:srgbClr val="40414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Flowchart: Process 3">
            <a:extLst>
              <a:ext uri="{FF2B5EF4-FFF2-40B4-BE49-F238E27FC236}">
                <a16:creationId xmlns:a16="http://schemas.microsoft.com/office/drawing/2014/main" id="{8B90B287-DCAC-403D-BFE2-C6308EB8A267}"/>
              </a:ext>
            </a:extLst>
          </p:cNvPr>
          <p:cNvSpPr/>
          <p:nvPr/>
        </p:nvSpPr>
        <p:spPr>
          <a:xfrm>
            <a:off x="8917360" y="762335"/>
            <a:ext cx="2629539" cy="1104405"/>
          </a:xfrm>
          <a:prstGeom prst="flowChartProcess">
            <a:avLst/>
          </a:prstGeom>
          <a:solidFill>
            <a:srgbClr val="FFCCC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Horizontal information</a:t>
            </a:r>
          </a:p>
          <a:p>
            <a:pPr algn="ctr">
              <a:spcBef>
                <a:spcPts val="600"/>
              </a:spcBef>
            </a:pPr>
            <a:r>
              <a:rPr lang="en-US" sz="1100" dirty="0">
                <a:solidFill>
                  <a:schemeClr val="tx1"/>
                </a:solidFill>
              </a:rPr>
              <a:t>Soil survey + Remote sensing data</a:t>
            </a:r>
            <a:endParaRPr lang="en-AU" sz="1100" dirty="0">
              <a:solidFill>
                <a:schemeClr val="tx1"/>
              </a:solidFill>
            </a:endParaRPr>
          </a:p>
        </p:txBody>
      </p:sp>
      <p:sp>
        <p:nvSpPr>
          <p:cNvPr id="5" name="Flowchart: Process 4">
            <a:extLst>
              <a:ext uri="{FF2B5EF4-FFF2-40B4-BE49-F238E27FC236}">
                <a16:creationId xmlns:a16="http://schemas.microsoft.com/office/drawing/2014/main" id="{0A900E8E-071F-402D-87F0-CCF5ECA7041B}"/>
              </a:ext>
            </a:extLst>
          </p:cNvPr>
          <p:cNvSpPr/>
          <p:nvPr/>
        </p:nvSpPr>
        <p:spPr>
          <a:xfrm>
            <a:off x="6077207" y="762335"/>
            <a:ext cx="2629539" cy="1104405"/>
          </a:xfrm>
          <a:prstGeom prst="flowChartProcess">
            <a:avLst/>
          </a:prstGeom>
          <a:solidFill>
            <a:srgbClr val="CCEC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Vertical information</a:t>
            </a:r>
          </a:p>
          <a:p>
            <a:pPr algn="ctr">
              <a:spcBef>
                <a:spcPts val="600"/>
              </a:spcBef>
            </a:pPr>
            <a:r>
              <a:rPr lang="en-US" sz="1100" dirty="0">
                <a:solidFill>
                  <a:schemeClr val="tx1"/>
                </a:solidFill>
              </a:rPr>
              <a:t>Splines from soil survey data</a:t>
            </a:r>
            <a:endParaRPr lang="en-AU" sz="1100" dirty="0">
              <a:solidFill>
                <a:schemeClr val="tx1"/>
              </a:solidFill>
            </a:endParaRPr>
          </a:p>
        </p:txBody>
      </p:sp>
      <p:sp>
        <p:nvSpPr>
          <p:cNvPr id="19" name="Flowchart: Process 18">
            <a:extLst>
              <a:ext uri="{FF2B5EF4-FFF2-40B4-BE49-F238E27FC236}">
                <a16:creationId xmlns:a16="http://schemas.microsoft.com/office/drawing/2014/main" id="{51DD7E5C-B964-4BF1-975C-24E6042BF27E}"/>
              </a:ext>
            </a:extLst>
          </p:cNvPr>
          <p:cNvSpPr/>
          <p:nvPr/>
        </p:nvSpPr>
        <p:spPr>
          <a:xfrm>
            <a:off x="7368650" y="2344630"/>
            <a:ext cx="2914344" cy="1008495"/>
          </a:xfrm>
          <a:prstGeom prst="flowChartProcess">
            <a:avLst/>
          </a:prstGeom>
          <a:solidFill>
            <a:srgbClr val="CCCC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Random Forest</a:t>
            </a:r>
          </a:p>
          <a:p>
            <a:pPr algn="ctr">
              <a:spcBef>
                <a:spcPts val="600"/>
              </a:spcBef>
            </a:pPr>
            <a:r>
              <a:rPr lang="en-US" sz="1100" dirty="0">
                <a:solidFill>
                  <a:schemeClr val="tx1"/>
                </a:solidFill>
              </a:rPr>
              <a:t>10-fold CV</a:t>
            </a:r>
            <a:endParaRPr lang="en-AU" sz="1100" dirty="0">
              <a:solidFill>
                <a:schemeClr val="tx1"/>
              </a:solidFill>
            </a:endParaRPr>
          </a:p>
        </p:txBody>
      </p:sp>
      <p:sp>
        <p:nvSpPr>
          <p:cNvPr id="22" name="Flowchart: Process 21">
            <a:extLst>
              <a:ext uri="{FF2B5EF4-FFF2-40B4-BE49-F238E27FC236}">
                <a16:creationId xmlns:a16="http://schemas.microsoft.com/office/drawing/2014/main" id="{C90711F5-BEBF-42EE-B19D-E4B88ADF82AA}"/>
              </a:ext>
            </a:extLst>
          </p:cNvPr>
          <p:cNvSpPr/>
          <p:nvPr/>
        </p:nvSpPr>
        <p:spPr>
          <a:xfrm>
            <a:off x="7195061" y="3723045"/>
            <a:ext cx="3261522" cy="1008503"/>
          </a:xfrm>
          <a:prstGeom prst="flowChartProcess">
            <a:avLst/>
          </a:prstGeom>
          <a:solidFill>
            <a:srgbClr val="CCCC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Model prediction</a:t>
            </a:r>
          </a:p>
          <a:p>
            <a:pPr algn="ctr">
              <a:spcBef>
                <a:spcPts val="600"/>
              </a:spcBef>
            </a:pPr>
            <a:r>
              <a:rPr lang="en-US" sz="1200" dirty="0">
                <a:solidFill>
                  <a:schemeClr val="tx1"/>
                </a:solidFill>
              </a:rPr>
              <a:t>30m covariate grid, 10cm depth intervals</a:t>
            </a:r>
          </a:p>
        </p:txBody>
      </p:sp>
      <p:sp>
        <p:nvSpPr>
          <p:cNvPr id="48" name="Flowchart: Process 47">
            <a:extLst>
              <a:ext uri="{FF2B5EF4-FFF2-40B4-BE49-F238E27FC236}">
                <a16:creationId xmlns:a16="http://schemas.microsoft.com/office/drawing/2014/main" id="{23E74FAC-460B-4637-936B-FB575D3621DE}"/>
              </a:ext>
            </a:extLst>
          </p:cNvPr>
          <p:cNvSpPr/>
          <p:nvPr/>
        </p:nvSpPr>
        <p:spPr>
          <a:xfrm>
            <a:off x="6375970" y="5130118"/>
            <a:ext cx="4899703" cy="1008503"/>
          </a:xfrm>
          <a:prstGeom prst="flowChartProcess">
            <a:avLst/>
          </a:prstGeom>
          <a:solidFill>
            <a:schemeClr val="accent4">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Depth to which cropping constraint is met</a:t>
            </a:r>
          </a:p>
          <a:p>
            <a:pPr algn="ctr">
              <a:spcBef>
                <a:spcPts val="600"/>
              </a:spcBef>
            </a:pPr>
            <a:r>
              <a:rPr lang="en-US" sz="1200" dirty="0">
                <a:solidFill>
                  <a:schemeClr val="tx1"/>
                </a:solidFill>
              </a:rPr>
              <a:t>Calculated from predictions for each depth</a:t>
            </a:r>
          </a:p>
        </p:txBody>
      </p:sp>
      <p:cxnSp>
        <p:nvCxnSpPr>
          <p:cNvPr id="17" name="Straight Connector 16">
            <a:extLst>
              <a:ext uri="{FF2B5EF4-FFF2-40B4-BE49-F238E27FC236}">
                <a16:creationId xmlns:a16="http://schemas.microsoft.com/office/drawing/2014/main" id="{7CB4A067-80A5-47FE-A05C-A09F6B102A0D}"/>
              </a:ext>
            </a:extLst>
          </p:cNvPr>
          <p:cNvCxnSpPr>
            <a:cxnSpLocks/>
            <a:stCxn id="5" idx="2"/>
            <a:endCxn id="19" idx="0"/>
          </p:cNvCxnSpPr>
          <p:nvPr/>
        </p:nvCxnSpPr>
        <p:spPr>
          <a:xfrm>
            <a:off x="7391977" y="1866740"/>
            <a:ext cx="1433845" cy="47789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4A6D2F-E4EC-4E8E-B906-675BF34B8526}"/>
              </a:ext>
            </a:extLst>
          </p:cNvPr>
          <p:cNvCxnSpPr>
            <a:cxnSpLocks/>
            <a:stCxn id="4" idx="2"/>
            <a:endCxn id="19" idx="0"/>
          </p:cNvCxnSpPr>
          <p:nvPr/>
        </p:nvCxnSpPr>
        <p:spPr>
          <a:xfrm flipH="1">
            <a:off x="8825822" y="1866740"/>
            <a:ext cx="1406308" cy="47789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CF8FE7-F9B4-40BC-B807-D9F07A9578E2}"/>
              </a:ext>
            </a:extLst>
          </p:cNvPr>
          <p:cNvCxnSpPr>
            <a:cxnSpLocks/>
            <a:stCxn id="19" idx="2"/>
            <a:endCxn id="22" idx="0"/>
          </p:cNvCxnSpPr>
          <p:nvPr/>
        </p:nvCxnSpPr>
        <p:spPr>
          <a:xfrm>
            <a:off x="8825822" y="3353125"/>
            <a:ext cx="0" cy="36992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FBF7FF-A6B5-4723-8527-F954D1C805B1}"/>
              </a:ext>
            </a:extLst>
          </p:cNvPr>
          <p:cNvCxnSpPr>
            <a:cxnSpLocks/>
            <a:stCxn id="22" idx="2"/>
            <a:endCxn id="48" idx="0"/>
          </p:cNvCxnSpPr>
          <p:nvPr/>
        </p:nvCxnSpPr>
        <p:spPr>
          <a:xfrm>
            <a:off x="8825822" y="4731548"/>
            <a:ext cx="0" cy="39857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85B5F054-756F-471B-B3C4-76425FAAFFC4}"/>
              </a:ext>
            </a:extLst>
          </p:cNvPr>
          <p:cNvSpPr>
            <a:spLocks noGrp="1"/>
          </p:cNvSpPr>
          <p:nvPr>
            <p:ph type="title"/>
          </p:nvPr>
        </p:nvSpPr>
        <p:spPr>
          <a:xfrm>
            <a:off x="749828" y="2651967"/>
            <a:ext cx="5591928" cy="1612296"/>
          </a:xfrm>
        </p:spPr>
        <p:txBody>
          <a:bodyPr/>
          <a:lstStyle/>
          <a:p>
            <a:r>
              <a:rPr lang="en-US" dirty="0"/>
              <a:t>Modelling and mapping process </a:t>
            </a:r>
            <a:endParaRPr lang="en-AU" dirty="0"/>
          </a:p>
        </p:txBody>
      </p:sp>
      <p:sp>
        <p:nvSpPr>
          <p:cNvPr id="2" name="Slide Number Placeholder 1">
            <a:extLst>
              <a:ext uri="{FF2B5EF4-FFF2-40B4-BE49-F238E27FC236}">
                <a16:creationId xmlns:a16="http://schemas.microsoft.com/office/drawing/2014/main" id="{9D5DC74D-6F82-4367-BA92-9ABF8743CAC9}"/>
              </a:ext>
            </a:extLst>
          </p:cNvPr>
          <p:cNvSpPr>
            <a:spLocks noGrp="1"/>
          </p:cNvSpPr>
          <p:nvPr>
            <p:ph type="sldNum" sz="quarter" idx="12"/>
          </p:nvPr>
        </p:nvSpPr>
        <p:spPr>
          <a:xfrm>
            <a:off x="9260617" y="6316389"/>
            <a:ext cx="2743200" cy="365125"/>
          </a:xfrm>
        </p:spPr>
        <p:txBody>
          <a:bodyPr/>
          <a:lstStyle/>
          <a:p>
            <a:fld id="{BC40CAD0-67DF-460D-91EF-3C97C155B9CF}" type="slidenum">
              <a:rPr lang="en-AU" smtClean="0"/>
              <a:t>8</a:t>
            </a:fld>
            <a:endParaRPr lang="en-AU" dirty="0"/>
          </a:p>
        </p:txBody>
      </p:sp>
      <p:sp>
        <p:nvSpPr>
          <p:cNvPr id="52" name="Rectangle 51">
            <a:extLst>
              <a:ext uri="{FF2B5EF4-FFF2-40B4-BE49-F238E27FC236}">
                <a16:creationId xmlns:a16="http://schemas.microsoft.com/office/drawing/2014/main" id="{5C1F1E75-F972-4DDE-82AA-B8AD4DEA0F64}"/>
              </a:ext>
            </a:extLst>
          </p:cNvPr>
          <p:cNvSpPr/>
          <p:nvPr/>
        </p:nvSpPr>
        <p:spPr>
          <a:xfrm>
            <a:off x="5979531" y="466703"/>
            <a:ext cx="5660020" cy="5920854"/>
          </a:xfrm>
          <a:prstGeom prst="rect">
            <a:avLst/>
          </a:prstGeom>
          <a:noFill/>
          <a:ln w="63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4" name="Straight Connector 63">
            <a:extLst>
              <a:ext uri="{FF2B5EF4-FFF2-40B4-BE49-F238E27FC236}">
                <a16:creationId xmlns:a16="http://schemas.microsoft.com/office/drawing/2014/main" id="{8D747906-CC21-46AC-BA4E-4CAE2B3A3C7D}"/>
              </a:ext>
            </a:extLst>
          </p:cNvPr>
          <p:cNvCxnSpPr>
            <a:cxnSpLocks/>
          </p:cNvCxnSpPr>
          <p:nvPr/>
        </p:nvCxnSpPr>
        <p:spPr>
          <a:xfrm>
            <a:off x="691883" y="2439238"/>
            <a:ext cx="0" cy="1882027"/>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70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1BBA1F-D3B5-4606-BA47-57F03635F26C}"/>
              </a:ext>
            </a:extLst>
          </p:cNvPr>
          <p:cNvSpPr/>
          <p:nvPr/>
        </p:nvSpPr>
        <p:spPr>
          <a:xfrm>
            <a:off x="147493" y="1519475"/>
            <a:ext cx="5948506" cy="5202000"/>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6440BA1C-7F12-4F1C-B711-0120692C1E23}"/>
              </a:ext>
            </a:extLst>
          </p:cNvPr>
          <p:cNvSpPr/>
          <p:nvPr/>
        </p:nvSpPr>
        <p:spPr>
          <a:xfrm>
            <a:off x="147492" y="136525"/>
            <a:ext cx="11897013" cy="1260000"/>
          </a:xfrm>
          <a:prstGeom prst="rect">
            <a:avLst/>
          </a:prstGeom>
          <a:gradFill>
            <a:gsLst>
              <a:gs pos="82000">
                <a:srgbClr val="988183"/>
              </a:gs>
              <a:gs pos="50000">
                <a:srgbClr val="404144"/>
              </a:gs>
              <a:gs pos="100000">
                <a:srgbClr val="FFCCC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B01F908F-7B07-4A83-96CE-087C05767F15}"/>
              </a:ext>
            </a:extLst>
          </p:cNvPr>
          <p:cNvSpPr>
            <a:spLocks noGrp="1"/>
          </p:cNvSpPr>
          <p:nvPr>
            <p:ph type="title"/>
          </p:nvPr>
        </p:nvSpPr>
        <p:spPr>
          <a:xfrm>
            <a:off x="223284" y="210659"/>
            <a:ext cx="10515600" cy="1119118"/>
          </a:xfrm>
        </p:spPr>
        <p:txBody>
          <a:bodyPr/>
          <a:lstStyle/>
          <a:p>
            <a:r>
              <a:rPr lang="en-US" dirty="0"/>
              <a:t>Horizontal information</a:t>
            </a:r>
            <a:endParaRPr lang="en-AU" dirty="0"/>
          </a:p>
        </p:txBody>
      </p:sp>
      <p:sp>
        <p:nvSpPr>
          <p:cNvPr id="3" name="Content Placeholder 2">
            <a:extLst>
              <a:ext uri="{FF2B5EF4-FFF2-40B4-BE49-F238E27FC236}">
                <a16:creationId xmlns:a16="http://schemas.microsoft.com/office/drawing/2014/main" id="{B8E9B702-7572-476E-8BFC-84328DBFF85F}"/>
              </a:ext>
            </a:extLst>
          </p:cNvPr>
          <p:cNvSpPr>
            <a:spLocks noGrp="1"/>
          </p:cNvSpPr>
          <p:nvPr>
            <p:ph idx="1"/>
          </p:nvPr>
        </p:nvSpPr>
        <p:spPr>
          <a:xfrm>
            <a:off x="223284" y="1597919"/>
            <a:ext cx="5699051" cy="4967194"/>
          </a:xfrm>
        </p:spPr>
        <p:txBody>
          <a:bodyPr>
            <a:normAutofit/>
          </a:bodyPr>
          <a:lstStyle/>
          <a:p>
            <a:pPr marL="0" indent="0">
              <a:lnSpc>
                <a:spcPct val="114000"/>
              </a:lnSpc>
              <a:buNone/>
            </a:pPr>
            <a:r>
              <a:rPr lang="en-US" sz="2800" b="1" dirty="0"/>
              <a:t>Soil survey data = response</a:t>
            </a:r>
          </a:p>
          <a:p>
            <a:pPr>
              <a:lnSpc>
                <a:spcPct val="114000"/>
              </a:lnSpc>
            </a:pPr>
            <a:r>
              <a:rPr lang="en-US" sz="2400" dirty="0"/>
              <a:t>Different datasets</a:t>
            </a:r>
          </a:p>
          <a:p>
            <a:pPr lvl="1">
              <a:lnSpc>
                <a:spcPct val="114000"/>
              </a:lnSpc>
            </a:pPr>
            <a:r>
              <a:rPr lang="en-US" sz="2000" dirty="0"/>
              <a:t>University of Sydney (“</a:t>
            </a:r>
            <a:r>
              <a:rPr lang="en-US" sz="2000" dirty="0" err="1"/>
              <a:t>Llara</a:t>
            </a:r>
            <a:r>
              <a:rPr lang="en-US" sz="2000" dirty="0"/>
              <a:t>_”, “Odeh_”)</a:t>
            </a:r>
          </a:p>
          <a:p>
            <a:pPr lvl="2">
              <a:lnSpc>
                <a:spcPct val="114000"/>
              </a:lnSpc>
            </a:pPr>
            <a:r>
              <a:rPr lang="en-US" sz="1800" dirty="0"/>
              <a:t>n = 858</a:t>
            </a:r>
          </a:p>
          <a:p>
            <a:pPr lvl="1">
              <a:lnSpc>
                <a:spcPct val="114000"/>
              </a:lnSpc>
            </a:pPr>
            <a:r>
              <a:rPr lang="en-US" sz="2000" dirty="0"/>
              <a:t>National Soil Site Collation (NSSC) </a:t>
            </a:r>
            <a:r>
              <a:rPr lang="en-US" sz="1000" dirty="0"/>
              <a:t>(Searle, 2014)</a:t>
            </a:r>
          </a:p>
          <a:p>
            <a:pPr lvl="2">
              <a:lnSpc>
                <a:spcPct val="114000"/>
              </a:lnSpc>
            </a:pPr>
            <a:r>
              <a:rPr lang="en-US" sz="1800" dirty="0"/>
              <a:t>n = 5,467</a:t>
            </a:r>
          </a:p>
        </p:txBody>
      </p:sp>
      <p:sp>
        <p:nvSpPr>
          <p:cNvPr id="4" name="Slide Number Placeholder 3">
            <a:extLst>
              <a:ext uri="{FF2B5EF4-FFF2-40B4-BE49-F238E27FC236}">
                <a16:creationId xmlns:a16="http://schemas.microsoft.com/office/drawing/2014/main" id="{7F6AAADE-23EC-4A77-B43C-D4C0EB7CEF28}"/>
              </a:ext>
            </a:extLst>
          </p:cNvPr>
          <p:cNvSpPr>
            <a:spLocks noGrp="1"/>
          </p:cNvSpPr>
          <p:nvPr>
            <p:ph type="sldNum" sz="quarter" idx="12"/>
          </p:nvPr>
        </p:nvSpPr>
        <p:spPr/>
        <p:txBody>
          <a:bodyPr/>
          <a:lstStyle/>
          <a:p>
            <a:fld id="{BC40CAD0-67DF-460D-91EF-3C97C155B9CF}" type="slidenum">
              <a:rPr lang="en-AU" smtClean="0"/>
              <a:t>9</a:t>
            </a:fld>
            <a:endParaRPr lang="en-AU" dirty="0"/>
          </a:p>
        </p:txBody>
      </p:sp>
      <p:pic>
        <p:nvPicPr>
          <p:cNvPr id="14" name="Picture 13">
            <a:extLst>
              <a:ext uri="{FF2B5EF4-FFF2-40B4-BE49-F238E27FC236}">
                <a16:creationId xmlns:a16="http://schemas.microsoft.com/office/drawing/2014/main" id="{B57507E6-4E47-4DC5-BD5A-686CF7FB5A10}"/>
              </a:ext>
            </a:extLst>
          </p:cNvPr>
          <p:cNvPicPr>
            <a:picLocks noChangeAspect="1"/>
          </p:cNvPicPr>
          <p:nvPr/>
        </p:nvPicPr>
        <p:blipFill>
          <a:blip r:embed="rId3" cstate="hqprint">
            <a:alphaModFix/>
            <a:extLst>
              <a:ext uri="{28A0092B-C50C-407E-A947-70E740481C1C}">
                <a14:useLocalDpi xmlns:a14="http://schemas.microsoft.com/office/drawing/2010/main"/>
              </a:ext>
            </a:extLst>
          </a:blip>
          <a:stretch>
            <a:fillRect/>
          </a:stretch>
        </p:blipFill>
        <p:spPr>
          <a:xfrm>
            <a:off x="10931195" y="-519635"/>
            <a:ext cx="1113310" cy="454767"/>
          </a:xfrm>
          <a:prstGeom prst="rect">
            <a:avLst/>
          </a:prstGeom>
        </p:spPr>
      </p:pic>
      <p:pic>
        <p:nvPicPr>
          <p:cNvPr id="11" name="Picture 10" descr="Chart, scatter chart&#10;&#10;Description automatically generated">
            <a:extLst>
              <a:ext uri="{FF2B5EF4-FFF2-40B4-BE49-F238E27FC236}">
                <a16:creationId xmlns:a16="http://schemas.microsoft.com/office/drawing/2014/main" id="{24AD9488-60FF-416E-A4DE-D0C33791D824}"/>
              </a:ext>
            </a:extLst>
          </p:cNvPr>
          <p:cNvPicPr>
            <a:picLocks noChangeAspect="1"/>
          </p:cNvPicPr>
          <p:nvPr/>
        </p:nvPicPr>
        <p:blipFill rotWithShape="1">
          <a:blip r:embed="rId4">
            <a:extLst>
              <a:ext uri="{28A0092B-C50C-407E-A947-70E740481C1C}">
                <a14:useLocalDpi xmlns:a14="http://schemas.microsoft.com/office/drawing/2010/main" val="0"/>
              </a:ext>
            </a:extLst>
          </a:blip>
          <a:srcRect r="15811"/>
          <a:stretch/>
        </p:blipFill>
        <p:spPr>
          <a:xfrm>
            <a:off x="6327936" y="1403911"/>
            <a:ext cx="5509100" cy="5453566"/>
          </a:xfrm>
          <a:prstGeom prst="rect">
            <a:avLst/>
          </a:prstGeom>
        </p:spPr>
      </p:pic>
      <p:pic>
        <p:nvPicPr>
          <p:cNvPr id="6" name="Picture 5">
            <a:extLst>
              <a:ext uri="{FF2B5EF4-FFF2-40B4-BE49-F238E27FC236}">
                <a16:creationId xmlns:a16="http://schemas.microsoft.com/office/drawing/2014/main" id="{AA34D82E-8F12-4F99-A6CB-A0DF7EC71166}"/>
              </a:ext>
            </a:extLst>
          </p:cNvPr>
          <p:cNvPicPr>
            <a:picLocks noChangeAspect="1"/>
          </p:cNvPicPr>
          <p:nvPr/>
        </p:nvPicPr>
        <p:blipFill rotWithShape="1">
          <a:blip r:embed="rId5"/>
          <a:srcRect r="24137"/>
          <a:stretch/>
        </p:blipFill>
        <p:spPr>
          <a:xfrm>
            <a:off x="6767772" y="1762667"/>
            <a:ext cx="938547" cy="2519898"/>
          </a:xfrm>
          <a:prstGeom prst="rect">
            <a:avLst/>
          </a:prstGeom>
        </p:spPr>
      </p:pic>
      <p:sp>
        <p:nvSpPr>
          <p:cNvPr id="16" name="TextBox 15">
            <a:extLst>
              <a:ext uri="{FF2B5EF4-FFF2-40B4-BE49-F238E27FC236}">
                <a16:creationId xmlns:a16="http://schemas.microsoft.com/office/drawing/2014/main" id="{5E7176A0-9B15-4715-91B7-E31A5F245701}"/>
              </a:ext>
            </a:extLst>
          </p:cNvPr>
          <p:cNvSpPr txBox="1"/>
          <p:nvPr/>
        </p:nvSpPr>
        <p:spPr>
          <a:xfrm>
            <a:off x="6767772" y="1485668"/>
            <a:ext cx="879675" cy="276999"/>
          </a:xfrm>
          <a:prstGeom prst="rect">
            <a:avLst/>
          </a:prstGeom>
          <a:solidFill>
            <a:schemeClr val="bg1"/>
          </a:solidFill>
        </p:spPr>
        <p:txBody>
          <a:bodyPr wrap="square" rtlCol="0">
            <a:spAutoFit/>
          </a:bodyPr>
          <a:lstStyle/>
          <a:p>
            <a:r>
              <a:rPr lang="en-US" sz="1200" b="1" dirty="0"/>
              <a:t>Survey</a:t>
            </a:r>
            <a:endParaRPr lang="en-AU" sz="1200" b="1" dirty="0"/>
          </a:p>
        </p:txBody>
      </p:sp>
      <p:sp>
        <p:nvSpPr>
          <p:cNvPr id="12" name="Slide Number Placeholder 3">
            <a:extLst>
              <a:ext uri="{FF2B5EF4-FFF2-40B4-BE49-F238E27FC236}">
                <a16:creationId xmlns:a16="http://schemas.microsoft.com/office/drawing/2014/main" id="{9E8171FC-E7E2-4B80-9C9B-601F61642F33}"/>
              </a:ext>
            </a:extLst>
          </p:cNvPr>
          <p:cNvSpPr txBox="1">
            <a:spLocks/>
          </p:cNvSpPr>
          <p:nvPr/>
        </p:nvSpPr>
        <p:spPr>
          <a:xfrm>
            <a:off x="8073511" y="88321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40CAD0-67DF-460D-91EF-3C97C155B9CF}" type="slidenum">
              <a:rPr lang="en-AU" smtClean="0"/>
              <a:pPr/>
              <a:t>9</a:t>
            </a:fld>
            <a:endParaRPr lang="en-AU" dirty="0"/>
          </a:p>
        </p:txBody>
      </p:sp>
    </p:spTree>
    <p:extLst>
      <p:ext uri="{BB962C8B-B14F-4D97-AF65-F5344CB8AC3E}">
        <p14:creationId xmlns:p14="http://schemas.microsoft.com/office/powerpoint/2010/main" val="2362156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6088</TotalTime>
  <Words>3184</Words>
  <Application>Microsoft Office PowerPoint</Application>
  <PresentationFormat>Widescreen</PresentationFormat>
  <Paragraphs>343</Paragraphs>
  <Slides>21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Nova</vt:lpstr>
      <vt:lpstr>Calibri</vt:lpstr>
      <vt:lpstr>Times New Roman</vt:lpstr>
      <vt:lpstr>Wingdings</vt:lpstr>
      <vt:lpstr>Office Theme</vt:lpstr>
      <vt:lpstr>3D Mapping of depth to sodicity constraint for cropping across the Murray-Darling Basin</vt:lpstr>
      <vt:lpstr>The Murray-Darling Basin</vt:lpstr>
      <vt:lpstr>What on Earth is Sodicity?</vt:lpstr>
      <vt:lpstr>Understanding Sodicity </vt:lpstr>
      <vt:lpstr>Where is the Sodicity?</vt:lpstr>
      <vt:lpstr>Depth to cropping constraint</vt:lpstr>
      <vt:lpstr>Aims</vt:lpstr>
      <vt:lpstr>Modelling and mapping process </vt:lpstr>
      <vt:lpstr>Horizontal information</vt:lpstr>
      <vt:lpstr>Horizontal information</vt:lpstr>
      <vt:lpstr>Horizontal information</vt:lpstr>
      <vt:lpstr>Vertical information</vt:lpstr>
      <vt:lpstr>Random Forest</vt:lpstr>
      <vt:lpstr>Random Forest</vt:lpstr>
      <vt:lpstr>Model prediction – ESP at depth</vt:lpstr>
      <vt:lpstr>Depth to which ESP constraint is met</vt:lpstr>
      <vt:lpstr>How precise is our model?</vt:lpstr>
      <vt:lpstr>Probability of exceeding threshold</vt:lpstr>
      <vt:lpstr>Conclusions</vt:lpstr>
      <vt:lpstr>Moving forward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Mapping of depth to sodicity constraint for cropping across the Murray-Darling Basin</dc:title>
  <dc:creator>Liana Pozza</dc:creator>
  <cp:lastModifiedBy>Liana Pozza</cp:lastModifiedBy>
  <cp:revision>325</cp:revision>
  <cp:lastPrinted>2021-06-30T05:18:49Z</cp:lastPrinted>
  <dcterms:created xsi:type="dcterms:W3CDTF">2021-06-09T05:23:20Z</dcterms:created>
  <dcterms:modified xsi:type="dcterms:W3CDTF">2022-04-30T07:04:05Z</dcterms:modified>
</cp:coreProperties>
</file>